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embeddedFontLst>
    <p:embeddedFont>
      <p:font typeface="Verdana" panose="020B0604030504040204" pitchFamily="34" charset="0"/>
      <p:regular r:id="rId17"/>
      <p:bold r:id="rId18"/>
      <p:italic r:id="rId19"/>
      <p:boldItalic r:id="rId20"/>
    </p:embeddedFont>
    <p:embeddedFont>
      <p:font typeface="Impact" panose="020B0806030902050204" pitchFamily="34" charset="0"/>
      <p:regular r:id="rId21"/>
    </p:embeddedFont>
    <p:embeddedFont>
      <p:font typeface="Garamond" panose="02020404030301010803" pitchFamily="18" charset="0"/>
      <p:regular r:id="rId22"/>
      <p:bold r:id="rId23"/>
      <p:italic r:id="rId24"/>
    </p:embeddedFont>
    <p:embeddedFont>
      <p:font typeface="Calibri" panose="020F050202020403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B571BC-7AEC-4C47-BB38-0F2E2563274D}">
  <a:tblStyle styleId="{A0B571BC-7AEC-4C47-BB38-0F2E2563274D}"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635190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81" name="Shape 81"/>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t>1</a:t>
            </a:fld>
            <a:endParaRPr lang="en-US"/>
          </a:p>
        </p:txBody>
      </p:sp>
    </p:spTree>
    <p:extLst>
      <p:ext uri="{BB962C8B-B14F-4D97-AF65-F5344CB8AC3E}">
        <p14:creationId xmlns:p14="http://schemas.microsoft.com/office/powerpoint/2010/main" val="384227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730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94" name="Shape 94"/>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3</a:t>
            </a:fld>
            <a:endParaRPr lang="en-US"/>
          </a:p>
        </p:txBody>
      </p:sp>
    </p:spTree>
    <p:extLst>
      <p:ext uri="{BB962C8B-B14F-4D97-AF65-F5344CB8AC3E}">
        <p14:creationId xmlns:p14="http://schemas.microsoft.com/office/powerpoint/2010/main" val="333884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2020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7034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7035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6659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3331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98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1" name="Shape 1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2813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76" name="Shape 1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6080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2" name="Shape 1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2248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6156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762000" y="3200400"/>
            <a:ext cx="7543800" cy="15240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80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 name="Shape 19"/>
          <p:cNvSpPr txBox="1">
            <a:spLocks noGrp="1"/>
          </p:cNvSpPr>
          <p:nvPr>
            <p:ph type="subTitle" idx="1"/>
          </p:nvPr>
        </p:nvSpPr>
        <p:spPr>
          <a:xfrm>
            <a:off x="762000" y="4724400"/>
            <a:ext cx="6858000" cy="990599"/>
          </a:xfrm>
          <a:prstGeom prst="rect">
            <a:avLst/>
          </a:prstGeom>
          <a:noFill/>
          <a:ln>
            <a:noFill/>
          </a:ln>
        </p:spPr>
        <p:txBody>
          <a:bodyPr lIns="91425" tIns="91425" rIns="91425" bIns="91425" anchor="t" anchorCtr="0"/>
          <a:lstStyle>
            <a:lvl1pPr marL="0" marR="0" lvl="0"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1pPr>
            <a:lvl2pPr marL="457200" marR="0" lvl="1" indent="0" algn="ctr" rtl="0">
              <a:spcBef>
                <a:spcPts val="440"/>
              </a:spcBef>
              <a:buClr>
                <a:schemeClr val="accent1"/>
              </a:buClr>
              <a:buFont typeface="Arial"/>
              <a:buNone/>
              <a:defRPr sz="2200" b="0" i="0" u="none" strike="noStrike" cap="none">
                <a:solidFill>
                  <a:srgbClr val="888888"/>
                </a:solidFill>
                <a:latin typeface="Times New Roman"/>
                <a:ea typeface="Times New Roman"/>
                <a:cs typeface="Times New Roman"/>
                <a:sym typeface="Times New Roman"/>
              </a:defRPr>
            </a:lvl2pPr>
            <a:lvl3pPr marL="914400" marR="0" lvl="2" indent="0" algn="ctr" rtl="0">
              <a:spcBef>
                <a:spcPts val="400"/>
              </a:spcBef>
              <a:buClr>
                <a:schemeClr val="accent1"/>
              </a:buClr>
              <a:buFont typeface="Arial"/>
              <a:buNone/>
              <a:defRPr sz="2000" b="0" i="0" u="none" strike="noStrike" cap="none">
                <a:solidFill>
                  <a:srgbClr val="888888"/>
                </a:solidFill>
                <a:latin typeface="Times New Roman"/>
                <a:ea typeface="Times New Roman"/>
                <a:cs typeface="Times New Roman"/>
                <a:sym typeface="Times New Roman"/>
              </a:defRPr>
            </a:lvl3pPr>
            <a:lvl4pPr marL="1371600" marR="0" lvl="3"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4pPr>
            <a:lvl5pPr marL="1828800" marR="0" lvl="4"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5pPr>
            <a:lvl6pPr marL="2286000" marR="0" lvl="5"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6pPr>
            <a:lvl7pPr marL="2743200" marR="0" lvl="6"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7pPr>
            <a:lvl8pPr marL="3200400" marR="0" lvl="7"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8pPr>
            <a:lvl9pPr marL="3657600" marR="0" lvl="8"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9pPr>
          </a:lstStyle>
          <a:p>
            <a:endParaRPr/>
          </a:p>
        </p:txBody>
      </p:sp>
      <p:sp>
        <p:nvSpPr>
          <p:cNvPr id="20" name="Shape 2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25" name="Shape 25"/>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26" name="Shape 2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7" name="Shape 2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8" name="Shape 2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sp>
        <p:nvSpPr>
          <p:cNvPr id="38" name="Shape 38"/>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0" name="Shape 40"/>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3" name="Shape 43"/>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4" name="Shape 44"/>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5" name="Shape 45"/>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8" name="Shape 48"/>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49" name="Shape 49"/>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1" name="Shape 51"/>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2"/>
        <p:cNvGrpSpPr/>
        <p:nvPr/>
      </p:nvGrpSpPr>
      <p:grpSpPr>
        <a:xfrm>
          <a:off x="0" y="0"/>
          <a:ext cx="0" cy="0"/>
          <a:chOff x="0" y="0"/>
          <a:chExt cx="0" cy="0"/>
        </a:xfrm>
      </p:grpSpPr>
      <p:sp>
        <p:nvSpPr>
          <p:cNvPr id="53" name="Shape 53"/>
          <p:cNvSpPr txBox="1">
            <a:spLocks noGrp="1"/>
          </p:cNvSpPr>
          <p:nvPr>
            <p:ph type="title"/>
          </p:nvPr>
        </p:nvSpPr>
        <p:spPr>
          <a:xfrm rot="5400000">
            <a:off x="-1028699" y="2476500"/>
            <a:ext cx="5410199" cy="18288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4" name="Shape 54"/>
          <p:cNvSpPr txBox="1">
            <a:spLocks noGrp="1"/>
          </p:cNvSpPr>
          <p:nvPr>
            <p:ph type="body" idx="1"/>
          </p:nvPr>
        </p:nvSpPr>
        <p:spPr>
          <a:xfrm rot="5400000">
            <a:off x="3009900" y="266700"/>
            <a:ext cx="4876799" cy="5714999"/>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5" name="Shape 55"/>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6" name="Shape 56"/>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7" name="Shape 57"/>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0" name="Shape 60"/>
          <p:cNvSpPr txBox="1">
            <a:spLocks noGrp="1"/>
          </p:cNvSpPr>
          <p:nvPr>
            <p:ph type="body" idx="1"/>
          </p:nvPr>
        </p:nvSpPr>
        <p:spPr>
          <a:xfrm rot="5400000">
            <a:off x="2590799" y="-990600"/>
            <a:ext cx="3886200" cy="7239000"/>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61" name="Shape 61"/>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2" name="Shape 62"/>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3" name="Shape 63"/>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758952" y="4572000"/>
            <a:ext cx="6784847"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6" name="Shape 66"/>
          <p:cNvSpPr>
            <a:spLocks noGrp="1"/>
          </p:cNvSpPr>
          <p:nvPr>
            <p:ph type="pic" idx="2"/>
          </p:nvPr>
        </p:nvSpPr>
        <p:spPr>
          <a:xfrm>
            <a:off x="777239" y="457200"/>
            <a:ext cx="7543800" cy="28956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lstStyle>
            <a:lvl1pPr marL="0" marR="0" lvl="0" indent="0" algn="l" rtl="0">
              <a:spcBef>
                <a:spcPts val="640"/>
              </a:spcBef>
              <a:buClr>
                <a:schemeClr val="accent1"/>
              </a:buClr>
              <a:buFont typeface="Arial"/>
              <a:buNone/>
              <a:defRPr sz="32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480"/>
              </a:spcBef>
              <a:buClr>
                <a:schemeClr val="accent1"/>
              </a:buClr>
              <a:buFont typeface="Arial"/>
              <a:buNone/>
              <a:defRPr sz="24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9pPr>
          </a:lstStyle>
          <a:p>
            <a:endParaRPr/>
          </a:p>
        </p:txBody>
      </p:sp>
      <p:sp>
        <p:nvSpPr>
          <p:cNvPr id="67" name="Shape 67"/>
          <p:cNvSpPr txBox="1">
            <a:spLocks noGrp="1"/>
          </p:cNvSpPr>
          <p:nvPr>
            <p:ph type="body" idx="1"/>
          </p:nvPr>
        </p:nvSpPr>
        <p:spPr>
          <a:xfrm>
            <a:off x="850391" y="3505200"/>
            <a:ext cx="7391399" cy="804861"/>
          </a:xfrm>
          <a:prstGeom prst="rect">
            <a:avLst/>
          </a:prstGeom>
          <a:noFill/>
          <a:ln>
            <a:noFill/>
          </a:ln>
        </p:spPr>
        <p:txBody>
          <a:bodyPr lIns="91425" tIns="91425" rIns="91425" bIns="91425" anchor="t" anchorCtr="0"/>
          <a:lstStyle>
            <a:lvl1pPr marL="0" marR="0" lvl="0" indent="0" algn="l" rtl="0">
              <a:spcBef>
                <a:spcPts val="360"/>
              </a:spcBef>
              <a:buClr>
                <a:schemeClr val="accent1"/>
              </a:buClr>
              <a:buFont typeface="Arial"/>
              <a:buNone/>
              <a:defRPr sz="18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240"/>
              </a:spcBef>
              <a:buClr>
                <a:schemeClr val="accent1"/>
              </a:buClr>
              <a:buFont typeface="Arial"/>
              <a:buNone/>
              <a:defRPr sz="12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200"/>
              </a:spcBef>
              <a:buClr>
                <a:schemeClr val="accent1"/>
              </a:buClr>
              <a:buFont typeface="Arial"/>
              <a:buNone/>
              <a:defRPr sz="10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9pPr>
          </a:lstStyle>
          <a:p>
            <a:endParaRPr/>
          </a:p>
        </p:txBody>
      </p:sp>
      <p:sp>
        <p:nvSpPr>
          <p:cNvPr id="68" name="Shape 68"/>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9" name="Shape 69"/>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0" name="Shape 70"/>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3" name="Shape 73"/>
          <p:cNvSpPr txBox="1">
            <a:spLocks noGrp="1"/>
          </p:cNvSpPr>
          <p:nvPr>
            <p:ph type="body" idx="1"/>
          </p:nvPr>
        </p:nvSpPr>
        <p:spPr>
          <a:xfrm>
            <a:off x="7620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4" name="Shape 74"/>
          <p:cNvSpPr txBox="1">
            <a:spLocks noGrp="1"/>
          </p:cNvSpPr>
          <p:nvPr>
            <p:ph type="body" idx="2"/>
          </p:nvPr>
        </p:nvSpPr>
        <p:spPr>
          <a:xfrm>
            <a:off x="46482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5" name="Shape 75"/>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6" name="Shape 76"/>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7" name="Shape 77"/>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p:nvPr/>
        </p:nvSpPr>
        <p:spPr>
          <a:xfrm>
            <a:off x="406275" y="0"/>
            <a:ext cx="8385300" cy="3048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1" name="Shape 11"/>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2" name="Shape 1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 name="Shape 13"/>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4" name="Shape 1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6" name="Shape 1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stretch>
            <a:fillRect/>
          </a:stretch>
        </a:blipFill>
        <a:effectLst/>
      </p:bgPr>
    </p:bg>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1" name="Shape 31"/>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32" name="Shape 32"/>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4" name="Shape 34"/>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
        <p:nvSpPr>
          <p:cNvPr id="35" name="Shape 35"/>
          <p:cNvSpPr txBox="1"/>
          <p:nvPr/>
        </p:nvSpPr>
        <p:spPr>
          <a:xfrm>
            <a:off x="777875" y="0"/>
            <a:ext cx="7543800" cy="381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36" name="Shape 36"/>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762000" y="685800"/>
            <a:ext cx="7543800" cy="3886200"/>
          </a:xfrm>
          <a:prstGeom prst="rect">
            <a:avLst/>
          </a:prstGeom>
        </p:spPr>
        <p:txBody>
          <a:bodyPr lIns="91425" tIns="91425" rIns="91425" bIns="91425" anchor="t" anchorCtr="0">
            <a:noAutofit/>
          </a:bodyPr>
          <a:lstStyle/>
          <a:p>
            <a:pPr lvl="0" algn="ctr" rtl="0">
              <a:spcBef>
                <a:spcPts val="0"/>
              </a:spcBef>
              <a:buNone/>
            </a:pPr>
            <a:r>
              <a:rPr lang="en-US" sz="4800" b="1">
                <a:solidFill>
                  <a:schemeClr val="accent6"/>
                </a:solidFill>
              </a:rPr>
              <a:t>Venga en silencio </a:t>
            </a:r>
          </a:p>
          <a:p>
            <a:pPr lvl="0" algn="ctr">
              <a:spcBef>
                <a:spcPts val="0"/>
              </a:spcBef>
              <a:buNone/>
            </a:pPr>
            <a:r>
              <a:rPr lang="en-US" sz="4800" b="1">
                <a:solidFill>
                  <a:schemeClr val="accent6"/>
                </a:solidFill>
              </a:rPr>
              <a:t>Saque un pedazo de papel, lápiz o lápiz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p:nvPr/>
        </p:nvSpPr>
        <p:spPr>
          <a:xfrm>
            <a:off x="6874900"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rgbClr val="F3F3F3"/>
                </a:solidFill>
                <a:latin typeface="Verdana"/>
                <a:ea typeface="Verdana"/>
                <a:cs typeface="Verdana"/>
                <a:sym typeface="Verdana"/>
              </a:rPr>
              <a:t>Objetivo</a:t>
            </a:r>
          </a:p>
        </p:txBody>
      </p:sp>
      <p:sp>
        <p:nvSpPr>
          <p:cNvPr id="89" name="Shape 89"/>
          <p:cNvSpPr txBox="1">
            <a:spLocks noGrp="1"/>
          </p:cNvSpPr>
          <p:nvPr>
            <p:ph type="title"/>
          </p:nvPr>
        </p:nvSpPr>
        <p:spPr>
          <a:xfrm>
            <a:off x="315525" y="796225"/>
            <a:ext cx="8244000" cy="2291700"/>
          </a:xfrm>
          <a:prstGeom prst="rect">
            <a:avLst/>
          </a:prstGeom>
        </p:spPr>
        <p:txBody>
          <a:bodyPr lIns="91425" tIns="91425" rIns="91425" bIns="91425" anchor="b" anchorCtr="0">
            <a:noAutofit/>
          </a:bodyPr>
          <a:lstStyle/>
          <a:p>
            <a:pPr lvl="0" algn="l" rtl="0">
              <a:spcBef>
                <a:spcPts val="0"/>
              </a:spcBef>
              <a:buNone/>
            </a:pPr>
            <a:r>
              <a:rPr lang="en-US" sz="3000" b="1">
                <a:solidFill>
                  <a:srgbClr val="FFFFFF"/>
                </a:solidFill>
              </a:rPr>
              <a:t>Objetivo: Evaluar los principales debates sobre la representación que se produjeron al redactar la Constitución.</a:t>
            </a:r>
          </a:p>
        </p:txBody>
      </p:sp>
      <p:sp>
        <p:nvSpPr>
          <p:cNvPr id="90" name="Shape 90"/>
          <p:cNvSpPr txBox="1">
            <a:spLocks noGrp="1"/>
          </p:cNvSpPr>
          <p:nvPr>
            <p:ph type="body" idx="1"/>
          </p:nvPr>
        </p:nvSpPr>
        <p:spPr>
          <a:xfrm>
            <a:off x="322725" y="3457975"/>
            <a:ext cx="8229600" cy="2673900"/>
          </a:xfrm>
          <a:prstGeom prst="rect">
            <a:avLst/>
          </a:prstGeom>
        </p:spPr>
        <p:txBody>
          <a:bodyPr lIns="91425" tIns="91425" rIns="91425" bIns="91425" anchor="t" anchorCtr="0">
            <a:noAutofit/>
          </a:bodyPr>
          <a:lstStyle/>
          <a:p>
            <a:pPr marL="0" lvl="0" indent="-69850" rtl="0">
              <a:spcBef>
                <a:spcPts val="320"/>
              </a:spcBef>
              <a:buClr>
                <a:schemeClr val="dk1"/>
              </a:buClr>
              <a:buSzPct val="68750"/>
              <a:buFont typeface="Arial"/>
              <a:buNone/>
            </a:pPr>
            <a:r>
              <a:rPr lang="en-US" sz="1600" b="1">
                <a:solidFill>
                  <a:srgbClr val="0000FF"/>
                </a:solidFill>
              </a:rPr>
              <a:t>Estándar 8.2.3: Evaluar los principales debates que tuvieron lugar durante el desarrollo de la Constitución y sus resoluciones definitivas en áreas como el poder compartido entre las instituciones, la división del poder estatal federal, la esclavitud, los derechos de los individuos y los estados De la Declaración de Derechos), y el estatus de las naciones indias americanas bajo la cláusula de comercio.</a:t>
            </a:r>
          </a:p>
          <a:p>
            <a:pPr marL="0" lvl="0" indent="-69850" rtl="0">
              <a:spcBef>
                <a:spcPts val="320"/>
              </a:spcBef>
              <a:buClr>
                <a:schemeClr val="dk1"/>
              </a:buClr>
              <a:buSzPct val="68750"/>
              <a:buFont typeface="Arial"/>
              <a:buNone/>
            </a:pPr>
            <a:endParaRPr sz="1600" b="1">
              <a:solidFill>
                <a:srgbClr val="0000FF"/>
              </a:solidFill>
            </a:endParaRPr>
          </a:p>
          <a:p>
            <a:pPr marL="0" lvl="0" indent="-69850" rtl="0">
              <a:spcBef>
                <a:spcPts val="320"/>
              </a:spcBef>
              <a:buClr>
                <a:schemeClr val="dk1"/>
              </a:buClr>
              <a:buSzPct val="68750"/>
              <a:buFont typeface="Arial"/>
              <a:buNone/>
            </a:pPr>
            <a:r>
              <a:rPr lang="en-US" sz="1600" b="1">
                <a:solidFill>
                  <a:srgbClr val="0000FF"/>
                </a:solidFill>
              </a:rPr>
              <a:t>RH 8.7: Integrar información visual (por ejemplo, gráficos, gráficos, fotos, videos o mapas) con otra información en textos impresos y digitales.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396450" y="460075"/>
            <a:ext cx="8351100" cy="5675700"/>
          </a:xfrm>
          <a:prstGeom prst="rect">
            <a:avLst/>
          </a:prstGeom>
        </p:spPr>
        <p:txBody>
          <a:bodyPr lIns="91425" tIns="91425" rIns="91425" bIns="91425" anchor="t" anchorCtr="0">
            <a:noAutofit/>
          </a:bodyPr>
          <a:lstStyle/>
          <a:p>
            <a:pPr lvl="0">
              <a:spcBef>
                <a:spcPts val="0"/>
              </a:spcBef>
              <a:buClr>
                <a:schemeClr val="dk1"/>
              </a:buClr>
              <a:buSzPct val="30555"/>
              <a:buFont typeface="Arial"/>
              <a:buNone/>
            </a:pPr>
            <a:r>
              <a:rPr lang="en-US" sz="3600" b="1">
                <a:solidFill>
                  <a:schemeClr val="accent6"/>
                </a:solidFill>
              </a:rPr>
              <a:t>Conocimiento previo:</a:t>
            </a:r>
          </a:p>
          <a:p>
            <a:pPr marL="0" lvl="0" indent="-69850">
              <a:spcBef>
                <a:spcPts val="0"/>
              </a:spcBef>
              <a:buClr>
                <a:schemeClr val="dk1"/>
              </a:buClr>
              <a:buSzPct val="30555"/>
              <a:buFont typeface="Arial"/>
              <a:buNone/>
            </a:pPr>
            <a:endParaRPr sz="3600" b="1">
              <a:solidFill>
                <a:schemeClr val="accent6"/>
              </a:solidFill>
            </a:endParaRPr>
          </a:p>
          <a:p>
            <a:pPr lvl="0">
              <a:spcBef>
                <a:spcPts val="0"/>
              </a:spcBef>
              <a:buClr>
                <a:schemeClr val="dk1"/>
              </a:buClr>
              <a:buSzPct val="30555"/>
              <a:buFont typeface="Arial"/>
              <a:buNone/>
            </a:pPr>
            <a:r>
              <a:rPr lang="en-US" sz="3600" b="1">
                <a:solidFill>
                  <a:schemeClr val="accent6"/>
                </a:solidFill>
              </a:rPr>
              <a:t>Ya sabes sobre los Artículos de la Confederación.</a:t>
            </a:r>
          </a:p>
          <a:p>
            <a:pPr marL="0" lvl="0" indent="-69850">
              <a:spcBef>
                <a:spcPts val="0"/>
              </a:spcBef>
              <a:buClr>
                <a:schemeClr val="dk1"/>
              </a:buClr>
              <a:buSzPct val="30555"/>
              <a:buFont typeface="Arial"/>
              <a:buNone/>
            </a:pPr>
            <a:endParaRPr sz="3600" b="1">
              <a:solidFill>
                <a:schemeClr val="accent6"/>
              </a:solidFill>
            </a:endParaRPr>
          </a:p>
          <a:p>
            <a:pPr lvl="0" rtl="0">
              <a:spcBef>
                <a:spcPts val="0"/>
              </a:spcBef>
              <a:buNone/>
            </a:pPr>
            <a:r>
              <a:rPr lang="en-US" sz="3600" b="1">
                <a:solidFill>
                  <a:schemeClr val="accent6"/>
                </a:solidFill>
              </a:rPr>
              <a:t>¿Cuál fue el mayor problema con los artículos de la Confederación?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p:nvPr/>
        </p:nvSpPr>
        <p:spPr>
          <a:xfrm>
            <a:off x="439724" y="3276600"/>
            <a:ext cx="8204700" cy="3999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a:solidFill>
                  <a:schemeClr val="dk1"/>
                </a:solidFill>
              </a:rPr>
              <a:t>Doce estados enviaron delegados, todos excepto Rhode Island.</a:t>
            </a:r>
          </a:p>
        </p:txBody>
      </p:sp>
      <p:sp>
        <p:nvSpPr>
          <p:cNvPr id="102" name="Shape 102"/>
          <p:cNvSpPr txBox="1"/>
          <p:nvPr/>
        </p:nvSpPr>
        <p:spPr>
          <a:xfrm>
            <a:off x="447687" y="3782987"/>
            <a:ext cx="6134100" cy="1632000"/>
          </a:xfrm>
          <a:prstGeom prst="rect">
            <a:avLst/>
          </a:prstGeom>
          <a:noFill/>
          <a:ln>
            <a:noFill/>
          </a:ln>
        </p:spPr>
        <p:txBody>
          <a:bodyPr lIns="91425" tIns="45700" rIns="91425" bIns="45700" anchor="t" anchorCtr="0">
            <a:noAutofit/>
          </a:bodyPr>
          <a:lstStyle/>
          <a:p>
            <a:pPr marL="342900" marR="0" lvl="0" indent="-412750" algn="l" rtl="0">
              <a:lnSpc>
                <a:spcPct val="100000"/>
              </a:lnSpc>
              <a:spcBef>
                <a:spcPts val="0"/>
              </a:spcBef>
              <a:spcAft>
                <a:spcPts val="0"/>
              </a:spcAft>
              <a:buClr>
                <a:schemeClr val="dk1"/>
              </a:buClr>
              <a:buSzPct val="55000"/>
              <a:buFont typeface="Arial"/>
              <a:buNone/>
            </a:pPr>
            <a:r>
              <a:rPr lang="en-US" sz="2000" b="1">
                <a:solidFill>
                  <a:schemeClr val="dk1"/>
                </a:solidFill>
              </a:rPr>
              <a:t>Los delegados tenían la opción de hacer:</a:t>
            </a:r>
          </a:p>
          <a:p>
            <a:pPr marL="342900" marR="0" lvl="0" indent="-412750" algn="l" rtl="0">
              <a:lnSpc>
                <a:spcPct val="100000"/>
              </a:lnSpc>
              <a:spcBef>
                <a:spcPts val="0"/>
              </a:spcBef>
              <a:spcAft>
                <a:spcPts val="0"/>
              </a:spcAft>
              <a:buClr>
                <a:schemeClr val="dk1"/>
              </a:buClr>
              <a:buFont typeface="Arial"/>
              <a:buNone/>
            </a:pPr>
            <a:endParaRPr sz="2000" b="1">
              <a:solidFill>
                <a:schemeClr val="dk1"/>
              </a:solidFill>
            </a:endParaRPr>
          </a:p>
          <a:p>
            <a:pPr marL="457200" marR="0" lvl="0" indent="-355600" algn="l" rtl="0">
              <a:lnSpc>
                <a:spcPct val="100000"/>
              </a:lnSpc>
              <a:spcBef>
                <a:spcPts val="0"/>
              </a:spcBef>
              <a:spcAft>
                <a:spcPts val="0"/>
              </a:spcAft>
              <a:buClr>
                <a:schemeClr val="dk1"/>
              </a:buClr>
              <a:buSzPct val="100000"/>
              <a:buAutoNum type="arabicPeriod"/>
            </a:pPr>
            <a:r>
              <a:rPr lang="en-US" sz="2000" b="1">
                <a:solidFill>
                  <a:schemeClr val="dk1"/>
                </a:solidFill>
              </a:rPr>
              <a:t>Arreglar los artículos de la Confederación</a:t>
            </a:r>
          </a:p>
          <a:p>
            <a:pPr marL="0" marR="0" lvl="0" indent="-69850" algn="l" rtl="0">
              <a:lnSpc>
                <a:spcPct val="100000"/>
              </a:lnSpc>
              <a:spcBef>
                <a:spcPts val="0"/>
              </a:spcBef>
              <a:spcAft>
                <a:spcPts val="0"/>
              </a:spcAft>
              <a:buClr>
                <a:schemeClr val="dk1"/>
              </a:buClr>
              <a:buFont typeface="Arial"/>
              <a:buNone/>
            </a:pPr>
            <a:endParaRPr sz="2000" b="1">
              <a:solidFill>
                <a:schemeClr val="dk1"/>
              </a:solidFill>
            </a:endParaRPr>
          </a:p>
          <a:p>
            <a:pPr marL="342900" marR="0" lvl="0" indent="-412750" algn="l" rtl="0">
              <a:lnSpc>
                <a:spcPct val="100000"/>
              </a:lnSpc>
              <a:spcBef>
                <a:spcPts val="0"/>
              </a:spcBef>
              <a:spcAft>
                <a:spcPts val="0"/>
              </a:spcAft>
              <a:buClr>
                <a:schemeClr val="dk1"/>
              </a:buClr>
              <a:buSzPct val="55000"/>
              <a:buFont typeface="Arial"/>
              <a:buNone/>
            </a:pPr>
            <a:r>
              <a:rPr lang="en-US" sz="2000" b="1">
                <a:solidFill>
                  <a:schemeClr val="dk1"/>
                </a:solidFill>
              </a:rPr>
              <a:t>2.   Escribir un nuevo plan para el gobierno</a:t>
            </a:r>
          </a:p>
          <a:p>
            <a:pPr marL="342900" marR="0" lvl="0" indent="-342900" algn="l" rtl="0">
              <a:lnSpc>
                <a:spcPct val="100000"/>
              </a:lnSpc>
              <a:spcBef>
                <a:spcPts val="0"/>
              </a:spcBef>
              <a:spcAft>
                <a:spcPts val="0"/>
              </a:spcAft>
              <a:buClr>
                <a:schemeClr val="dk1"/>
              </a:buClr>
              <a:buFont typeface="Arial"/>
              <a:buNone/>
            </a:pPr>
            <a:endParaRPr sz="2000" b="1">
              <a:solidFill>
                <a:schemeClr val="dk1"/>
              </a:solidFill>
            </a:endParaRPr>
          </a:p>
        </p:txBody>
      </p:sp>
      <p:sp>
        <p:nvSpPr>
          <p:cNvPr id="103" name="Shape 103"/>
          <p:cNvSpPr txBox="1"/>
          <p:nvPr/>
        </p:nvSpPr>
        <p:spPr>
          <a:xfrm>
            <a:off x="447675" y="5562600"/>
            <a:ext cx="8077199" cy="1016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a:solidFill>
                  <a:schemeClr val="dk1"/>
                </a:solidFill>
              </a:rPr>
              <a:t>Los delegados decidieron escribir un nuevo plan para el gobierno. El desafío era crear un gobierno nacional fuerte, pero que aún dejaría a los gobiernos estatales un poco de poder.</a:t>
            </a:r>
          </a:p>
        </p:txBody>
      </p:sp>
      <p:sp>
        <p:nvSpPr>
          <p:cNvPr id="104" name="Shape 104"/>
          <p:cNvSpPr txBox="1"/>
          <p:nvPr/>
        </p:nvSpPr>
        <p:spPr>
          <a:xfrm>
            <a:off x="1376348" y="1295400"/>
            <a:ext cx="6442200" cy="462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1">
                <a:solidFill>
                  <a:schemeClr val="dk1"/>
                </a:solidFill>
              </a:rPr>
              <a:t>La Segunda Convención Constitucional</a:t>
            </a:r>
          </a:p>
        </p:txBody>
      </p:sp>
      <p:sp>
        <p:nvSpPr>
          <p:cNvPr id="105" name="Shape 105"/>
          <p:cNvSpPr txBox="1"/>
          <p:nvPr/>
        </p:nvSpPr>
        <p:spPr>
          <a:xfrm>
            <a:off x="417512" y="2011361"/>
            <a:ext cx="7924799" cy="10144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a:solidFill>
                  <a:schemeClr val="dk1"/>
                </a:solidFill>
              </a:rPr>
              <a:t>Una convención de representantes de cada estado fue convocada a Filadelfia en 1787. 74 Los hombres fueron invitados a venir a Filadelfia, pero sólo 55 delegados llegaron.</a:t>
            </a:r>
          </a:p>
        </p:txBody>
      </p:sp>
      <p:sp>
        <p:nvSpPr>
          <p:cNvPr id="106" name="Shape 106"/>
          <p:cNvSpPr txBox="1"/>
          <p:nvPr/>
        </p:nvSpPr>
        <p:spPr>
          <a:xfrm>
            <a:off x="587375" y="457200"/>
            <a:ext cx="79247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a:solidFill>
                  <a:schemeClr val="dk1"/>
                </a:solidFill>
              </a:rPr>
              <a:t>Los funcionarios del gobierno se dieron cuenta después de la Rebelión de Shays de que se necesitaba un cambio.</a:t>
            </a:r>
          </a:p>
        </p:txBody>
      </p:sp>
      <p:pic>
        <p:nvPicPr>
          <p:cNvPr id="107" name="Shape 107"/>
          <p:cNvPicPr preferRelativeResize="0"/>
          <p:nvPr/>
        </p:nvPicPr>
        <p:blipFill rotWithShape="1">
          <a:blip r:embed="rId3">
            <a:alphaModFix/>
          </a:blip>
          <a:srcRect/>
          <a:stretch/>
        </p:blipFill>
        <p:spPr>
          <a:xfrm>
            <a:off x="6257925" y="3749675"/>
            <a:ext cx="2581274" cy="1698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p:nvPr/>
        </p:nvSpPr>
        <p:spPr>
          <a:xfrm>
            <a:off x="1779586" y="1052512"/>
            <a:ext cx="6383337"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u="sng">
                <a:solidFill>
                  <a:schemeClr val="dk1"/>
                </a:solidFill>
              </a:rPr>
              <a:t>James Madison</a:t>
            </a:r>
            <a:r>
              <a:rPr lang="en-US" sz="1800" b="1">
                <a:solidFill>
                  <a:schemeClr val="dk1"/>
                </a:solidFill>
              </a:rPr>
              <a:t> leyó tantos libros como pudiera encontrar para prepararse para la convención. Él es conocido como el "Padre de la Constitución" debido a las notas detalladas que tomó de los procedimientos.</a:t>
            </a:r>
          </a:p>
        </p:txBody>
      </p:sp>
      <p:sp>
        <p:nvSpPr>
          <p:cNvPr id="113" name="Shape 113"/>
          <p:cNvSpPr txBox="1"/>
          <p:nvPr/>
        </p:nvSpPr>
        <p:spPr>
          <a:xfrm>
            <a:off x="260350" y="2498725"/>
            <a:ext cx="6978650" cy="9239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u="sng">
                <a:solidFill>
                  <a:schemeClr val="dk1"/>
                </a:solidFill>
              </a:rPr>
              <a:t>George Washington</a:t>
            </a:r>
            <a:r>
              <a:rPr lang="en-US" sz="1800" b="1">
                <a:solidFill>
                  <a:schemeClr val="dk1"/>
                </a:solidFill>
              </a:rPr>
              <a:t> salió de la jubilación para la convención. Debido a su liderazgo durante la Revolución Americana fue elegido para ser presidente de la convención.</a:t>
            </a:r>
          </a:p>
        </p:txBody>
      </p:sp>
      <p:sp>
        <p:nvSpPr>
          <p:cNvPr id="114" name="Shape 114"/>
          <p:cNvSpPr txBox="1"/>
          <p:nvPr/>
        </p:nvSpPr>
        <p:spPr>
          <a:xfrm>
            <a:off x="2051050" y="3714750"/>
            <a:ext cx="6426200"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u="sng">
                <a:solidFill>
                  <a:schemeClr val="dk1"/>
                </a:solidFill>
              </a:rPr>
              <a:t>Benjamin Franklin</a:t>
            </a:r>
            <a:r>
              <a:rPr lang="en-US" sz="1800" b="1">
                <a:solidFill>
                  <a:schemeClr val="dk1"/>
                </a:solidFill>
              </a:rPr>
              <a:t> era el delegado más viejo a la edad de 81. Él agregó su experiencia y sentido del humor a las discusiones y ayudó a menudo guardar argumentos de conseguir de control.</a:t>
            </a:r>
          </a:p>
        </p:txBody>
      </p:sp>
      <p:sp>
        <p:nvSpPr>
          <p:cNvPr id="115" name="Shape 115"/>
          <p:cNvSpPr txBox="1"/>
          <p:nvPr/>
        </p:nvSpPr>
        <p:spPr>
          <a:xfrm>
            <a:off x="990600" y="304800"/>
            <a:ext cx="7172400" cy="4605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1">
                <a:solidFill>
                  <a:schemeClr val="dk1"/>
                </a:solidFill>
              </a:rPr>
              <a:t>Los Delegados de la Convención Constitucional</a:t>
            </a:r>
          </a:p>
        </p:txBody>
      </p:sp>
      <p:pic>
        <p:nvPicPr>
          <p:cNvPr id="116" name="Shape 116"/>
          <p:cNvPicPr preferRelativeResize="0"/>
          <p:nvPr/>
        </p:nvPicPr>
        <p:blipFill rotWithShape="1">
          <a:blip r:embed="rId3">
            <a:alphaModFix/>
          </a:blip>
          <a:srcRect/>
          <a:stretch/>
        </p:blipFill>
        <p:spPr>
          <a:xfrm>
            <a:off x="355600" y="3830637"/>
            <a:ext cx="1524000" cy="857250"/>
          </a:xfrm>
          <a:prstGeom prst="rect">
            <a:avLst/>
          </a:prstGeom>
          <a:noFill/>
          <a:ln>
            <a:noFill/>
          </a:ln>
        </p:spPr>
      </p:pic>
      <p:pic>
        <p:nvPicPr>
          <p:cNvPr id="117" name="Shape 117"/>
          <p:cNvPicPr preferRelativeResize="0"/>
          <p:nvPr/>
        </p:nvPicPr>
        <p:blipFill rotWithShape="1">
          <a:blip r:embed="rId4">
            <a:alphaModFix/>
          </a:blip>
          <a:srcRect/>
          <a:stretch/>
        </p:blipFill>
        <p:spPr>
          <a:xfrm>
            <a:off x="7239000" y="2260600"/>
            <a:ext cx="1238250" cy="1171575"/>
          </a:xfrm>
          <a:prstGeom prst="rect">
            <a:avLst/>
          </a:prstGeom>
          <a:noFill/>
          <a:ln>
            <a:noFill/>
          </a:ln>
        </p:spPr>
      </p:pic>
      <p:pic>
        <p:nvPicPr>
          <p:cNvPr id="118" name="Shape 118"/>
          <p:cNvPicPr preferRelativeResize="0"/>
          <p:nvPr/>
        </p:nvPicPr>
        <p:blipFill rotWithShape="1">
          <a:blip r:embed="rId5">
            <a:alphaModFix/>
          </a:blip>
          <a:srcRect/>
          <a:stretch/>
        </p:blipFill>
        <p:spPr>
          <a:xfrm>
            <a:off x="228600" y="990600"/>
            <a:ext cx="1270000" cy="1270000"/>
          </a:xfrm>
          <a:prstGeom prst="rect">
            <a:avLst/>
          </a:prstGeom>
          <a:noFill/>
          <a:ln>
            <a:noFill/>
          </a:ln>
        </p:spPr>
      </p:pic>
      <p:sp>
        <p:nvSpPr>
          <p:cNvPr id="119" name="Shape 119"/>
          <p:cNvSpPr txBox="1"/>
          <p:nvPr/>
        </p:nvSpPr>
        <p:spPr>
          <a:xfrm>
            <a:off x="300037" y="5175250"/>
            <a:ext cx="6710361" cy="92233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u="sng">
                <a:solidFill>
                  <a:schemeClr val="dk1"/>
                </a:solidFill>
              </a:rPr>
              <a:t>Alexander Hamilton</a:t>
            </a:r>
            <a:r>
              <a:rPr lang="en-US" sz="1800" b="1">
                <a:solidFill>
                  <a:schemeClr val="dk1"/>
                </a:solidFill>
              </a:rPr>
              <a:t> un firme partidario de un gobierno nacional fuerte. Fue secretario personal de Washington durante la Revolución Americana.</a:t>
            </a:r>
          </a:p>
        </p:txBody>
      </p:sp>
      <p:pic>
        <p:nvPicPr>
          <p:cNvPr id="120" name="Shape 120"/>
          <p:cNvPicPr preferRelativeResize="0"/>
          <p:nvPr/>
        </p:nvPicPr>
        <p:blipFill rotWithShape="1">
          <a:blip r:embed="rId6">
            <a:alphaModFix/>
          </a:blip>
          <a:srcRect l="54521" t="-94" b="15899"/>
          <a:stretch/>
        </p:blipFill>
        <p:spPr>
          <a:xfrm>
            <a:off x="7010400" y="4743450"/>
            <a:ext cx="974725" cy="1393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2458200" y="515475"/>
            <a:ext cx="6685800" cy="14478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000" b="1">
                <a:latin typeface="Arial"/>
                <a:ea typeface="Arial"/>
                <a:cs typeface="Arial"/>
                <a:sym typeface="Arial"/>
              </a:rPr>
              <a:t>Se decidió que las reuniones durante la Convención Constitucional serían mantenidas en secreto para que los delegados pudieran sentirse libres de expresar su opinión sin temor a interferencias externas.</a:t>
            </a:r>
          </a:p>
        </p:txBody>
      </p:sp>
      <p:pic>
        <p:nvPicPr>
          <p:cNvPr id="126" name="Shape 126"/>
          <p:cNvPicPr preferRelativeResize="0"/>
          <p:nvPr/>
        </p:nvPicPr>
        <p:blipFill rotWithShape="1">
          <a:blip r:embed="rId3">
            <a:alphaModFix/>
          </a:blip>
          <a:srcRect/>
          <a:stretch/>
        </p:blipFill>
        <p:spPr>
          <a:xfrm>
            <a:off x="304800" y="381000"/>
            <a:ext cx="1978025" cy="2590800"/>
          </a:xfrm>
          <a:prstGeom prst="rect">
            <a:avLst/>
          </a:prstGeom>
          <a:noFill/>
          <a:ln>
            <a:noFill/>
          </a:ln>
        </p:spPr>
      </p:pic>
      <p:pic>
        <p:nvPicPr>
          <p:cNvPr id="127" name="Shape 127"/>
          <p:cNvPicPr preferRelativeResize="0"/>
          <p:nvPr/>
        </p:nvPicPr>
        <p:blipFill rotWithShape="1">
          <a:blip r:embed="rId4">
            <a:alphaModFix/>
          </a:blip>
          <a:srcRect/>
          <a:stretch/>
        </p:blipFill>
        <p:spPr>
          <a:xfrm>
            <a:off x="5181600" y="3429000"/>
            <a:ext cx="3276600" cy="2457449"/>
          </a:xfrm>
          <a:prstGeom prst="rect">
            <a:avLst/>
          </a:prstGeom>
          <a:noFill/>
          <a:ln>
            <a:noFill/>
          </a:ln>
        </p:spPr>
      </p:pic>
      <p:sp>
        <p:nvSpPr>
          <p:cNvPr id="128" name="Shape 128"/>
          <p:cNvSpPr txBox="1"/>
          <p:nvPr/>
        </p:nvSpPr>
        <p:spPr>
          <a:xfrm>
            <a:off x="304800" y="3657600"/>
            <a:ext cx="4343400" cy="28622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1">
                <a:solidFill>
                  <a:schemeClr val="dk1"/>
                </a:solidFill>
              </a:rPr>
              <a:t>No todos estaban de acuerdo con el secreto. Algunos creyeron que las discusiones debían estar abiertas al público. Pero otros creían que si salía la palabra estaban haciendo algo más que arreglar los artículos, nunca se les permitiría crear un gobierno más fuerte.</a:t>
            </a:r>
          </a:p>
        </p:txBody>
      </p:sp>
      <p:sp>
        <p:nvSpPr>
          <p:cNvPr id="129" name="Shape 129"/>
          <p:cNvSpPr txBox="1"/>
          <p:nvPr/>
        </p:nvSpPr>
        <p:spPr>
          <a:xfrm>
            <a:off x="2590800" y="2034150"/>
            <a:ext cx="5867400" cy="1323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1">
                <a:solidFill>
                  <a:schemeClr val="dk1"/>
                </a:solidFill>
              </a:rPr>
              <a:t>Guardias se colocaron en las puertas y todas las ventanas estaban cerradas. Los hombres juraron no hablar de las reuniones con nadie más que con los otros delegados.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R="0" lvl="0" algn="l" rtl="0">
              <a:lnSpc>
                <a:spcPct val="100000"/>
              </a:lnSpc>
              <a:spcBef>
                <a:spcPts val="0"/>
              </a:spcBef>
              <a:spcAft>
                <a:spcPts val="0"/>
              </a:spcAft>
              <a:buNone/>
            </a:pPr>
            <a:r>
              <a:rPr lang="en-US" sz="2400" b="1">
                <a:latin typeface="Arial"/>
                <a:ea typeface="Arial"/>
                <a:cs typeface="Arial"/>
                <a:sym typeface="Arial"/>
              </a:rPr>
              <a:t>Pasos: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Lee el texto.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Enumere los hechos claves sobre cada plan en el organizador gráfico.</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Resaltar las similitudes entre los planes.</a:t>
            </a:r>
          </a:p>
        </p:txBody>
      </p:sp>
      <p:sp>
        <p:nvSpPr>
          <p:cNvPr id="135" name="Shape 135"/>
          <p:cNvSpPr txBox="1"/>
          <p:nvPr/>
        </p:nvSpPr>
        <p:spPr>
          <a:xfrm>
            <a:off x="6424100" y="441000"/>
            <a:ext cx="2371200" cy="520800"/>
          </a:xfrm>
          <a:prstGeom prst="rect">
            <a:avLst/>
          </a:prstGeom>
          <a:noFill/>
          <a:ln>
            <a:noFill/>
          </a:ln>
        </p:spPr>
        <p:txBody>
          <a:bodyPr lIns="91425" tIns="91425" rIns="91425" bIns="91425" anchor="t" anchorCtr="0">
            <a:noAutofit/>
          </a:bodyPr>
          <a:lstStyle/>
          <a:p>
            <a:pPr lvl="0">
              <a:spcBef>
                <a:spcPts val="0"/>
              </a:spcBef>
              <a:buNone/>
            </a:pPr>
            <a:r>
              <a:rPr lang="en-US" sz="2400" b="1"/>
              <a:t>Skills</a:t>
            </a:r>
          </a:p>
        </p:txBody>
      </p:sp>
      <p:graphicFrame>
        <p:nvGraphicFramePr>
          <p:cNvPr id="136" name="Shape 136"/>
          <p:cNvGraphicFramePr/>
          <p:nvPr/>
        </p:nvGraphicFramePr>
        <p:xfrm>
          <a:off x="375225" y="3184175"/>
          <a:ext cx="8393550" cy="3030250"/>
        </p:xfrm>
        <a:graphic>
          <a:graphicData uri="http://schemas.openxmlformats.org/drawingml/2006/table">
            <a:tbl>
              <a:tblPr>
                <a:noFill/>
                <a:tableStyleId>{A0B571BC-7AEC-4C47-BB38-0F2E2563274D}</a:tableStyleId>
              </a:tblPr>
              <a:tblGrid>
                <a:gridCol w="2797850"/>
                <a:gridCol w="2797850"/>
                <a:gridCol w="2797850"/>
              </a:tblGrid>
              <a:tr h="518750">
                <a:tc>
                  <a:txBody>
                    <a:bodyPr/>
                    <a:lstStyle/>
                    <a:p>
                      <a:pPr lvl="0" algn="ctr">
                        <a:spcBef>
                          <a:spcPts val="0"/>
                        </a:spcBef>
                        <a:buNone/>
                      </a:pPr>
                      <a:r>
                        <a:rPr lang="en-US" sz="1800" b="1"/>
                        <a:t>Plan de Virginia</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Gran Compromiso</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Plan de Nueva Jersey</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732600">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78900">
                <a:tc>
                  <a:txBody>
                    <a:bodyPr/>
                    <a:lstStyle/>
                    <a:p>
                      <a:pPr lvl="0" algn="ctr">
                        <a:spcBef>
                          <a:spcPts val="0"/>
                        </a:spcBef>
                        <a:buNone/>
                      </a:pPr>
                      <a:r>
                        <a:rPr lang="en-US" sz="1800" b="1"/>
                        <a:t>James Madison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William Patterson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261900" y="381000"/>
            <a:ext cx="8620200" cy="6101999"/>
          </a:xfrm>
          <a:prstGeom prst="rect">
            <a:avLst/>
          </a:prstGeom>
          <a:noFill/>
          <a:ln>
            <a:noFill/>
          </a:ln>
        </p:spPr>
        <p:txBody>
          <a:bodyPr lIns="91425" tIns="45700" rIns="91425" bIns="45700" anchor="t" anchorCtr="0">
            <a:noAutofit/>
          </a:bodyPr>
          <a:lstStyle/>
          <a:p>
            <a:pPr lvl="0">
              <a:spcBef>
                <a:spcPts val="0"/>
              </a:spcBef>
              <a:buClr>
                <a:schemeClr val="dk1"/>
              </a:buClr>
              <a:buSzPct val="55000"/>
              <a:buFont typeface="Arial"/>
              <a:buNone/>
            </a:pPr>
            <a:r>
              <a:rPr lang="en-US" sz="2000" b="1">
                <a:solidFill>
                  <a:srgbClr val="0000FF"/>
                </a:solidFill>
                <a:latin typeface="Times New Roman"/>
                <a:ea typeface="Times New Roman"/>
                <a:cs typeface="Times New Roman"/>
                <a:sym typeface="Times New Roman"/>
              </a:rPr>
              <a:t>El plan de Virginia</a:t>
            </a:r>
          </a:p>
          <a:p>
            <a:pPr lvl="0" rtl="0">
              <a:spcBef>
                <a:spcPts val="0"/>
              </a:spcBef>
              <a:buNone/>
            </a:pPr>
            <a:r>
              <a:rPr lang="en-US" sz="2000" b="1">
                <a:solidFill>
                  <a:srgbClr val="000000"/>
                </a:solidFill>
                <a:latin typeface="Times New Roman"/>
                <a:ea typeface="Times New Roman"/>
                <a:cs typeface="Times New Roman"/>
                <a:sym typeface="Times New Roman"/>
              </a:rPr>
              <a:t>39. El plan de Virginia fue escrito por James Madison. 40. Se escribió para sustituir los Artículos de la Confederación en lugar de revisarlos. 41. </a:t>
            </a:r>
            <a:r>
              <a:rPr lang="en-US" sz="2000" b="1" u="sng">
                <a:solidFill>
                  <a:srgbClr val="000000"/>
                </a:solidFill>
                <a:latin typeface="Times New Roman"/>
                <a:ea typeface="Times New Roman"/>
                <a:cs typeface="Times New Roman"/>
                <a:sym typeface="Times New Roman"/>
              </a:rPr>
              <a:t>Propuso tres ramas del gobierno (ejecutivo, judicial y legislativo)</a:t>
            </a:r>
            <a:r>
              <a:rPr lang="en-US" sz="2000" b="1">
                <a:solidFill>
                  <a:srgbClr val="000000"/>
                </a:solidFill>
                <a:latin typeface="Times New Roman"/>
                <a:ea typeface="Times New Roman"/>
                <a:cs typeface="Times New Roman"/>
                <a:sym typeface="Times New Roman"/>
              </a:rPr>
              <a:t> con </a:t>
            </a:r>
            <a:r>
              <a:rPr lang="en-US" sz="2000" b="1" u="sng">
                <a:solidFill>
                  <a:srgbClr val="000000"/>
                </a:solidFill>
                <a:latin typeface="Times New Roman"/>
                <a:ea typeface="Times New Roman"/>
                <a:cs typeface="Times New Roman"/>
                <a:sym typeface="Times New Roman"/>
              </a:rPr>
              <a:t>un sistema de "controles y equilibrios"</a:t>
            </a:r>
            <a:r>
              <a:rPr lang="en-US" sz="2000" b="1">
                <a:solidFill>
                  <a:srgbClr val="000000"/>
                </a:solidFill>
                <a:latin typeface="Times New Roman"/>
                <a:ea typeface="Times New Roman"/>
                <a:cs typeface="Times New Roman"/>
                <a:sym typeface="Times New Roman"/>
              </a:rPr>
              <a:t> para prevenir abusos de poder. 42. Madison creía que, aunque era necesario un gobierno central más fuerte para defenderse de los invasores extranjeros y controlar el poder de los estados, también era importante asegurarse de que ninguna entidad gubernamental tuviera jamás demasiados poderes. 43. Edmund Randolph presentó el plan a la Convención el 29 de mayo de 1787. 44. En el Plan de Virginia, el Poder J</a:t>
            </a:r>
            <a:r>
              <a:rPr lang="en-US" sz="2000" b="1" u="sng">
                <a:solidFill>
                  <a:srgbClr val="000000"/>
                </a:solidFill>
                <a:latin typeface="Times New Roman"/>
                <a:ea typeface="Times New Roman"/>
                <a:cs typeface="Times New Roman"/>
                <a:sym typeface="Times New Roman"/>
              </a:rPr>
              <a:t>udicial tendría el poder de derogar las leyes que se consideraban inconstitucionales</a:t>
            </a:r>
            <a:r>
              <a:rPr lang="en-US" sz="2000" b="1">
                <a:solidFill>
                  <a:srgbClr val="000000"/>
                </a:solidFill>
                <a:latin typeface="Times New Roman"/>
                <a:ea typeface="Times New Roman"/>
                <a:cs typeface="Times New Roman"/>
                <a:sym typeface="Times New Roman"/>
              </a:rPr>
              <a:t>, usar las </a:t>
            </a:r>
            <a:r>
              <a:rPr lang="en-US" sz="2000" b="1" u="sng">
                <a:solidFill>
                  <a:srgbClr val="000000"/>
                </a:solidFill>
                <a:latin typeface="Times New Roman"/>
                <a:ea typeface="Times New Roman"/>
                <a:cs typeface="Times New Roman"/>
                <a:sym typeface="Times New Roman"/>
              </a:rPr>
              <a:t>fuerzas armadas para hacer </a:t>
            </a:r>
            <a:r>
              <a:rPr lang="en-US" sz="2000" b="1">
                <a:solidFill>
                  <a:srgbClr val="000000"/>
                </a:solidFill>
                <a:latin typeface="Times New Roman"/>
                <a:ea typeface="Times New Roman"/>
                <a:cs typeface="Times New Roman"/>
                <a:sym typeface="Times New Roman"/>
              </a:rPr>
              <a:t>cumplir las leyes y regular las leyes interestatales comercio. 45. El poder l</a:t>
            </a:r>
            <a:r>
              <a:rPr lang="en-US" sz="2000" b="1" u="sng">
                <a:solidFill>
                  <a:srgbClr val="000000"/>
                </a:solidFill>
                <a:latin typeface="Times New Roman"/>
                <a:ea typeface="Times New Roman"/>
                <a:cs typeface="Times New Roman"/>
                <a:sym typeface="Times New Roman"/>
              </a:rPr>
              <a:t>egislativo tendría dos cámaras diferentes</a:t>
            </a:r>
            <a:r>
              <a:rPr lang="en-US" sz="2000" b="1">
                <a:solidFill>
                  <a:srgbClr val="000000"/>
                </a:solidFill>
                <a:latin typeface="Times New Roman"/>
                <a:ea typeface="Times New Roman"/>
                <a:cs typeface="Times New Roman"/>
                <a:sym typeface="Times New Roman"/>
              </a:rPr>
              <a:t>. 46. ​​Una cámara tendría funcionarios electos durante </a:t>
            </a:r>
            <a:r>
              <a:rPr lang="en-US" sz="2000" b="1" u="sng">
                <a:solidFill>
                  <a:srgbClr val="000000"/>
                </a:solidFill>
                <a:latin typeface="Times New Roman"/>
                <a:ea typeface="Times New Roman"/>
                <a:cs typeface="Times New Roman"/>
                <a:sym typeface="Times New Roman"/>
              </a:rPr>
              <a:t>tres años</a:t>
            </a:r>
            <a:r>
              <a:rPr lang="en-US" sz="2000" b="1">
                <a:solidFill>
                  <a:srgbClr val="000000"/>
                </a:solidFill>
                <a:latin typeface="Times New Roman"/>
                <a:ea typeface="Times New Roman"/>
                <a:cs typeface="Times New Roman"/>
                <a:sym typeface="Times New Roman"/>
              </a:rPr>
              <a:t>, mientras que la otra cámara tendría funcionarios electos durante </a:t>
            </a:r>
            <a:r>
              <a:rPr lang="en-US" sz="2000" b="1" u="sng">
                <a:solidFill>
                  <a:srgbClr val="000000"/>
                </a:solidFill>
                <a:latin typeface="Times New Roman"/>
                <a:ea typeface="Times New Roman"/>
                <a:cs typeface="Times New Roman"/>
                <a:sym typeface="Times New Roman"/>
              </a:rPr>
              <a:t>siete años.</a:t>
            </a:r>
            <a:r>
              <a:rPr lang="en-US" sz="2000" b="1">
                <a:solidFill>
                  <a:srgbClr val="000000"/>
                </a:solidFill>
                <a:latin typeface="Times New Roman"/>
                <a:ea typeface="Times New Roman"/>
                <a:cs typeface="Times New Roman"/>
                <a:sym typeface="Times New Roman"/>
              </a:rPr>
              <a:t> 47. Ambas cámaras utilizarían a</a:t>
            </a:r>
            <a:r>
              <a:rPr lang="en-US" sz="2000" b="1" u="sng">
                <a:solidFill>
                  <a:srgbClr val="000000"/>
                </a:solidFill>
                <a:latin typeface="Times New Roman"/>
                <a:ea typeface="Times New Roman"/>
                <a:cs typeface="Times New Roman"/>
                <a:sym typeface="Times New Roman"/>
              </a:rPr>
              <a:t> la población del Estado para determinar la cantidad de escaños en cada cámara</a:t>
            </a:r>
            <a:r>
              <a:rPr lang="en-US" sz="2000" b="1">
                <a:solidFill>
                  <a:srgbClr val="000000"/>
                </a:solidFill>
                <a:latin typeface="Times New Roman"/>
                <a:ea typeface="Times New Roman"/>
                <a:cs typeface="Times New Roman"/>
                <a:sym typeface="Times New Roman"/>
              </a:rPr>
              <a:t>. 48. Estados más grandes, como Virginia, apoyaron firmemente este plan. 49. Los estados más pequeños, como Nueva Jersey, no apoyaron este plan y en su lugar crearon su propio plan.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261900" y="589350"/>
            <a:ext cx="8620200" cy="5320800"/>
          </a:xfrm>
          <a:prstGeom prst="rect">
            <a:avLst/>
          </a:prstGeom>
          <a:noFill/>
          <a:ln>
            <a:noFill/>
          </a:ln>
        </p:spPr>
        <p:txBody>
          <a:bodyPr lIns="91425" tIns="45700" rIns="91425" bIns="45700" anchor="t" anchorCtr="0">
            <a:noAutofit/>
          </a:bodyPr>
          <a:lstStyle/>
          <a:p>
            <a:pPr lvl="0">
              <a:spcBef>
                <a:spcPts val="0"/>
              </a:spcBef>
              <a:buClr>
                <a:schemeClr val="dk1"/>
              </a:buClr>
              <a:buSzPct val="45833"/>
              <a:buFont typeface="Arial"/>
              <a:buNone/>
            </a:pPr>
            <a:r>
              <a:rPr lang="en-US" sz="2400" b="1">
                <a:solidFill>
                  <a:srgbClr val="0000FF"/>
                </a:solidFill>
                <a:latin typeface="Times New Roman"/>
                <a:ea typeface="Times New Roman"/>
                <a:cs typeface="Times New Roman"/>
                <a:sym typeface="Times New Roman"/>
              </a:rPr>
              <a:t>El Plan de Nueva Jersey</a:t>
            </a:r>
          </a:p>
          <a:p>
            <a:pPr lvl="0">
              <a:spcBef>
                <a:spcPts val="0"/>
              </a:spcBef>
              <a:buClr>
                <a:schemeClr val="dk1"/>
              </a:buClr>
              <a:buSzPct val="45833"/>
              <a:buFont typeface="Arial"/>
              <a:buNone/>
            </a:pPr>
            <a:r>
              <a:rPr lang="en-US" sz="2400" b="1">
                <a:solidFill>
                  <a:srgbClr val="000000"/>
                </a:solidFill>
                <a:latin typeface="Times New Roman"/>
                <a:ea typeface="Times New Roman"/>
                <a:cs typeface="Times New Roman"/>
                <a:sym typeface="Times New Roman"/>
              </a:rPr>
              <a:t>50. El Plan de Nueva Jersey fue presentado por William Patterson a la convención el 15 de junio de 1787. 51. También propuso tres ramas del gobierno (ejecutivo, judicial y legislativo). 52. Sin embargo, la diferencia radica en el poder legislativo. 53. En este plan, el Poder Legislativo consistiría en una sola cámara donde cada estado estuviera representado por igual. 54. También incluido en este plan, el Poder Legislativo elegiría a los funcionarios para servir en el Poder Ejecutivo. 55. Los funcionarios del Poder Ejecutivo seleccionarían a los magistrados de la Corte Suprema, que están en el Poder Judicial. 56. Este plan también establecía que el gobierno nacional podía cobrar impuestos y regular el comercio. 57. La ley federal anularía la ley estatal.</a:t>
            </a:r>
          </a:p>
          <a:p>
            <a:pPr lvl="0" rtl="0">
              <a:spcBef>
                <a:spcPts val="0"/>
              </a:spcBef>
              <a:buClr>
                <a:schemeClr val="dk1"/>
              </a:buClr>
              <a:buSzPct val="45833"/>
              <a:buFont typeface="Arial"/>
              <a:buNone/>
            </a:pPr>
            <a:endParaRPr sz="2400" b="1">
              <a:solidFill>
                <a:srgbClr val="0000FF"/>
              </a:solidFill>
              <a:latin typeface="Times New Roman"/>
              <a:ea typeface="Times New Roman"/>
              <a:cs typeface="Times New Roman"/>
              <a:sym typeface="Times New Roman"/>
            </a:endParaRPr>
          </a:p>
        </p:txBody>
      </p:sp>
      <p:cxnSp>
        <p:nvCxnSpPr>
          <p:cNvPr id="147" name="Shape 147"/>
          <p:cNvCxnSpPr/>
          <p:nvPr/>
        </p:nvCxnSpPr>
        <p:spPr>
          <a:xfrm>
            <a:off x="423325" y="2041400"/>
            <a:ext cx="7667100" cy="18900"/>
          </a:xfrm>
          <a:prstGeom prst="straightConnector1">
            <a:avLst/>
          </a:prstGeom>
          <a:noFill/>
          <a:ln w="28575" cap="flat" cmpd="sng">
            <a:solidFill>
              <a:srgbClr val="FF0000"/>
            </a:solidFill>
            <a:prstDash val="solid"/>
            <a:round/>
            <a:headEnd type="none" w="lg" len="lg"/>
            <a:tailEnd type="none" w="lg" len="lg"/>
          </a:ln>
        </p:spPr>
      </p:cxnSp>
      <p:cxnSp>
        <p:nvCxnSpPr>
          <p:cNvPr id="148" name="Shape 148"/>
          <p:cNvCxnSpPr/>
          <p:nvPr/>
        </p:nvCxnSpPr>
        <p:spPr>
          <a:xfrm>
            <a:off x="357475" y="2455350"/>
            <a:ext cx="1364100" cy="0"/>
          </a:xfrm>
          <a:prstGeom prst="straightConnector1">
            <a:avLst/>
          </a:prstGeom>
          <a:noFill/>
          <a:ln w="28575" cap="flat" cmpd="sng">
            <a:solidFill>
              <a:srgbClr val="FF0000"/>
            </a:solidFill>
            <a:prstDash val="solid"/>
            <a:round/>
            <a:headEnd type="none" w="lg" len="lg"/>
            <a:tailEnd type="none" w="lg" len="lg"/>
          </a:ln>
        </p:spPr>
      </p:cxnSp>
      <p:cxnSp>
        <p:nvCxnSpPr>
          <p:cNvPr id="149" name="Shape 149"/>
          <p:cNvCxnSpPr/>
          <p:nvPr/>
        </p:nvCxnSpPr>
        <p:spPr>
          <a:xfrm>
            <a:off x="5032975" y="2756375"/>
            <a:ext cx="3396000" cy="0"/>
          </a:xfrm>
          <a:prstGeom prst="straightConnector1">
            <a:avLst/>
          </a:prstGeom>
          <a:noFill/>
          <a:ln w="28575" cap="flat" cmpd="sng">
            <a:solidFill>
              <a:srgbClr val="FF0000"/>
            </a:solidFill>
            <a:prstDash val="solid"/>
            <a:round/>
            <a:headEnd type="none" w="lg" len="lg"/>
            <a:tailEnd type="none" w="lg" len="lg"/>
          </a:ln>
        </p:spPr>
      </p:cxnSp>
      <p:cxnSp>
        <p:nvCxnSpPr>
          <p:cNvPr id="150" name="Shape 150"/>
          <p:cNvCxnSpPr/>
          <p:nvPr/>
        </p:nvCxnSpPr>
        <p:spPr>
          <a:xfrm rot="10800000" flipH="1">
            <a:off x="357475" y="3142075"/>
            <a:ext cx="2210700" cy="20700"/>
          </a:xfrm>
          <a:prstGeom prst="straightConnector1">
            <a:avLst/>
          </a:prstGeom>
          <a:noFill/>
          <a:ln w="28575" cap="flat" cmpd="sng">
            <a:solidFill>
              <a:srgbClr val="FF0000"/>
            </a:solidFill>
            <a:prstDash val="solid"/>
            <a:round/>
            <a:headEnd type="none" w="lg" len="lg"/>
            <a:tailEnd type="none" w="lg" len="lg"/>
          </a:ln>
        </p:spPr>
      </p:cxnSp>
      <p:cxnSp>
        <p:nvCxnSpPr>
          <p:cNvPr id="151" name="Shape 151"/>
          <p:cNvCxnSpPr/>
          <p:nvPr/>
        </p:nvCxnSpPr>
        <p:spPr>
          <a:xfrm rot="10800000" flipH="1">
            <a:off x="3546600" y="3085650"/>
            <a:ext cx="4929600" cy="28200"/>
          </a:xfrm>
          <a:prstGeom prst="straightConnector1">
            <a:avLst/>
          </a:prstGeom>
          <a:noFill/>
          <a:ln w="28575" cap="flat" cmpd="sng">
            <a:solidFill>
              <a:srgbClr val="FF0000"/>
            </a:solidFill>
            <a:prstDash val="solid"/>
            <a:round/>
            <a:headEnd type="none" w="lg" len="lg"/>
            <a:tailEnd type="none" w="lg" len="lg"/>
          </a:ln>
        </p:spPr>
      </p:cxnSp>
      <p:cxnSp>
        <p:nvCxnSpPr>
          <p:cNvPr id="152" name="Shape 152"/>
          <p:cNvCxnSpPr/>
          <p:nvPr/>
        </p:nvCxnSpPr>
        <p:spPr>
          <a:xfrm rot="10800000" flipH="1">
            <a:off x="261900" y="3452425"/>
            <a:ext cx="838800" cy="18900"/>
          </a:xfrm>
          <a:prstGeom prst="straightConnector1">
            <a:avLst/>
          </a:prstGeom>
          <a:noFill/>
          <a:ln w="28575" cap="flat" cmpd="sng">
            <a:solidFill>
              <a:srgbClr val="FF0000"/>
            </a:solidFill>
            <a:prstDash val="solid"/>
            <a:round/>
            <a:headEnd type="none" w="lg" len="lg"/>
            <a:tailEnd type="none" w="lg" len="lg"/>
          </a:ln>
        </p:spPr>
      </p:cxnSp>
      <p:cxnSp>
        <p:nvCxnSpPr>
          <p:cNvPr id="153" name="Shape 153"/>
          <p:cNvCxnSpPr/>
          <p:nvPr/>
        </p:nvCxnSpPr>
        <p:spPr>
          <a:xfrm rot="10800000" flipH="1">
            <a:off x="357475" y="3847700"/>
            <a:ext cx="7657500" cy="30000"/>
          </a:xfrm>
          <a:prstGeom prst="straightConnector1">
            <a:avLst/>
          </a:prstGeom>
          <a:noFill/>
          <a:ln w="28575" cap="flat" cmpd="sng">
            <a:solidFill>
              <a:srgbClr val="FF0000"/>
            </a:solidFill>
            <a:prstDash val="solid"/>
            <a:round/>
            <a:headEnd type="none" w="lg" len="lg"/>
            <a:tailEnd type="none" w="lg" len="lg"/>
          </a:ln>
        </p:spPr>
      </p:cxnSp>
      <p:cxnSp>
        <p:nvCxnSpPr>
          <p:cNvPr id="154" name="Shape 154"/>
          <p:cNvCxnSpPr/>
          <p:nvPr/>
        </p:nvCxnSpPr>
        <p:spPr>
          <a:xfrm rot="10800000" flipH="1">
            <a:off x="6679625" y="3471325"/>
            <a:ext cx="1664700" cy="18900"/>
          </a:xfrm>
          <a:prstGeom prst="straightConnector1">
            <a:avLst/>
          </a:prstGeom>
          <a:noFill/>
          <a:ln w="28575" cap="flat" cmpd="sng">
            <a:solidFill>
              <a:srgbClr val="FF0000"/>
            </a:solidFill>
            <a:prstDash val="solid"/>
            <a:round/>
            <a:headEnd type="none" w="lg" len="lg"/>
            <a:tailEnd type="none" w="lg" len="lg"/>
          </a:ln>
        </p:spPr>
      </p:cxnSp>
      <p:cxnSp>
        <p:nvCxnSpPr>
          <p:cNvPr id="155" name="Shape 155"/>
          <p:cNvCxnSpPr/>
          <p:nvPr/>
        </p:nvCxnSpPr>
        <p:spPr>
          <a:xfrm>
            <a:off x="3988750" y="4223925"/>
            <a:ext cx="3930600" cy="11400"/>
          </a:xfrm>
          <a:prstGeom prst="straightConnector1">
            <a:avLst/>
          </a:prstGeom>
          <a:noFill/>
          <a:ln w="28575" cap="flat" cmpd="sng">
            <a:solidFill>
              <a:srgbClr val="FF0000"/>
            </a:solidFill>
            <a:prstDash val="solid"/>
            <a:round/>
            <a:headEnd type="none" w="lg" len="lg"/>
            <a:tailEnd type="none" w="lg" len="lg"/>
          </a:ln>
        </p:spPr>
      </p:cxnSp>
      <p:cxnSp>
        <p:nvCxnSpPr>
          <p:cNvPr id="156" name="Shape 156"/>
          <p:cNvCxnSpPr/>
          <p:nvPr/>
        </p:nvCxnSpPr>
        <p:spPr>
          <a:xfrm rot="10800000" flipH="1">
            <a:off x="357475" y="4571950"/>
            <a:ext cx="4365000" cy="39600"/>
          </a:xfrm>
          <a:prstGeom prst="straightConnector1">
            <a:avLst/>
          </a:prstGeom>
          <a:noFill/>
          <a:ln w="28575" cap="flat" cmpd="sng">
            <a:solidFill>
              <a:srgbClr val="FF0000"/>
            </a:solidFill>
            <a:prstDash val="solid"/>
            <a:round/>
            <a:headEnd type="none" w="lg" len="lg"/>
            <a:tailEnd type="none" w="lg" len="lg"/>
          </a:ln>
        </p:spPr>
      </p:cxnSp>
      <p:cxnSp>
        <p:nvCxnSpPr>
          <p:cNvPr id="157" name="Shape 157"/>
          <p:cNvCxnSpPr/>
          <p:nvPr/>
        </p:nvCxnSpPr>
        <p:spPr>
          <a:xfrm rot="10800000" flipH="1">
            <a:off x="1542825" y="5305800"/>
            <a:ext cx="3021600" cy="28200"/>
          </a:xfrm>
          <a:prstGeom prst="straightConnector1">
            <a:avLst/>
          </a:prstGeom>
          <a:noFill/>
          <a:ln w="28575" cap="flat" cmpd="sng">
            <a:solidFill>
              <a:srgbClr val="FF0000"/>
            </a:solidFill>
            <a:prstDash val="solid"/>
            <a:round/>
            <a:headEnd type="none" w="lg" len="lg"/>
            <a:tailEnd type="none" w="lg" len="lg"/>
          </a:ln>
        </p:spPr>
      </p:cxnSp>
      <p:cxnSp>
        <p:nvCxnSpPr>
          <p:cNvPr id="158" name="Shape 158"/>
          <p:cNvCxnSpPr/>
          <p:nvPr/>
        </p:nvCxnSpPr>
        <p:spPr>
          <a:xfrm rot="10800000" flipH="1">
            <a:off x="357475" y="5712175"/>
            <a:ext cx="4365000" cy="39600"/>
          </a:xfrm>
          <a:prstGeom prst="straightConnector1">
            <a:avLst/>
          </a:prstGeom>
          <a:noFill/>
          <a:ln w="28575" cap="flat" cmpd="sng">
            <a:solidFill>
              <a:srgbClr val="FF0000"/>
            </a:solidFill>
            <a:prstDash val="solid"/>
            <a:round/>
            <a:headEnd type="none" w="lg" len="lg"/>
            <a:tailEnd type="none" w="lg" len="lg"/>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p:nvPr/>
        </p:nvSpPr>
        <p:spPr>
          <a:xfrm>
            <a:off x="260350" y="914400"/>
            <a:ext cx="6902450" cy="1323975"/>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0"/>
              </a:spcBef>
              <a:spcAft>
                <a:spcPts val="0"/>
              </a:spcAft>
              <a:buClr>
                <a:schemeClr val="dk1"/>
              </a:buClr>
              <a:buSzPct val="100000"/>
              <a:buFont typeface="Arial"/>
              <a:buAutoNum type="alphaLcPeriod"/>
            </a:pPr>
            <a:r>
              <a:rPr lang="en-US" sz="2000" b="1">
                <a:solidFill>
                  <a:schemeClr val="dk1"/>
                </a:solidFill>
              </a:rPr>
              <a:t>Un gran debate en la convención fue sobre cómo establecer el Congreso - la rama legislativa del gobierno. Se convirtió en una batalla entre los estados más pequeños y los estados más grandes.</a:t>
            </a:r>
          </a:p>
        </p:txBody>
      </p:sp>
      <p:sp>
        <p:nvSpPr>
          <p:cNvPr id="164" name="Shape 164"/>
          <p:cNvSpPr txBox="1"/>
          <p:nvPr/>
        </p:nvSpPr>
        <p:spPr>
          <a:xfrm>
            <a:off x="1638300" y="304800"/>
            <a:ext cx="5714999" cy="8381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2"/>
              </a:buClr>
              <a:buSzPct val="25000"/>
              <a:buFont typeface="Garamond"/>
              <a:buNone/>
            </a:pPr>
            <a:r>
              <a:rPr lang="en-US" sz="3200" b="1">
                <a:solidFill>
                  <a:schemeClr val="dk2"/>
                </a:solidFill>
                <a:latin typeface="Garamond"/>
                <a:ea typeface="Garamond"/>
                <a:cs typeface="Garamond"/>
                <a:sym typeface="Garamond"/>
              </a:rPr>
              <a:t>El Gran Compromiso</a:t>
            </a:r>
          </a:p>
        </p:txBody>
      </p:sp>
      <p:sp>
        <p:nvSpPr>
          <p:cNvPr id="165" name="Shape 165"/>
          <p:cNvSpPr txBox="1"/>
          <p:nvPr/>
        </p:nvSpPr>
        <p:spPr>
          <a:xfrm>
            <a:off x="304800" y="2551111"/>
            <a:ext cx="7848599" cy="708024"/>
          </a:xfrm>
          <a:prstGeom prst="rect">
            <a:avLst/>
          </a:prstGeom>
          <a:noFill/>
          <a:ln>
            <a:noFill/>
          </a:ln>
        </p:spPr>
        <p:txBody>
          <a:bodyPr lIns="91425" tIns="45700" rIns="91425" bIns="45700" anchor="t" anchorCtr="0">
            <a:noAutofit/>
          </a:bodyPr>
          <a:lstStyle/>
          <a:p>
            <a:pPr marL="800100" marR="0" lvl="1" indent="-342900" algn="l" rtl="0">
              <a:lnSpc>
                <a:spcPct val="10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b. </a:t>
            </a:r>
            <a:r>
              <a:rPr lang="en-US" sz="2000" b="1">
                <a:solidFill>
                  <a:schemeClr val="dk1"/>
                </a:solidFill>
              </a:rPr>
              <a:t>Varios estados presentaron planes para el tipo de legislatura que querían.</a:t>
            </a:r>
          </a:p>
        </p:txBody>
      </p:sp>
      <p:sp>
        <p:nvSpPr>
          <p:cNvPr id="166" name="Shape 166"/>
          <p:cNvSpPr txBox="1"/>
          <p:nvPr/>
        </p:nvSpPr>
        <p:spPr>
          <a:xfrm>
            <a:off x="2667000" y="3259136"/>
            <a:ext cx="5943599" cy="1631950"/>
          </a:xfrm>
          <a:prstGeom prst="rect">
            <a:avLst/>
          </a:prstGeom>
          <a:noFill/>
          <a:ln>
            <a:noFill/>
          </a:ln>
        </p:spPr>
        <p:txBody>
          <a:bodyPr lIns="91425" tIns="45700" rIns="91425" bIns="45700" anchor="t" anchorCtr="0">
            <a:noAutofit/>
          </a:bodyPr>
          <a:lstStyle/>
          <a:p>
            <a:pPr marL="371475" marR="0" lvl="0" indent="-371475"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i.   </a:t>
            </a:r>
            <a:r>
              <a:rPr lang="en-US" sz="2000" b="1">
                <a:solidFill>
                  <a:schemeClr val="dk1"/>
                </a:solidFill>
              </a:rPr>
              <a:t>El plan de Virginia (introducido por Edmund Randolph y James Madison) quería que el poder legislativo tuviera dos casas. Ambas cámaras asignarían representantes basados en la riqueza y la población.</a:t>
            </a:r>
          </a:p>
        </p:txBody>
      </p:sp>
      <p:sp>
        <p:nvSpPr>
          <p:cNvPr id="167" name="Shape 167"/>
          <p:cNvSpPr txBox="1"/>
          <p:nvPr/>
        </p:nvSpPr>
        <p:spPr>
          <a:xfrm>
            <a:off x="304800" y="5181600"/>
            <a:ext cx="6096000" cy="1323975"/>
          </a:xfrm>
          <a:prstGeom prst="rect">
            <a:avLst/>
          </a:prstGeom>
          <a:noFill/>
          <a:ln>
            <a:noFill/>
          </a:ln>
        </p:spPr>
        <p:txBody>
          <a:bodyPr lIns="91425" tIns="45700" rIns="91425" bIns="45700" anchor="t" anchorCtr="0">
            <a:noAutofit/>
          </a:bodyPr>
          <a:lstStyle/>
          <a:p>
            <a:pPr marL="371475" marR="0" lvl="0" indent="-371475"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ii.  </a:t>
            </a:r>
            <a:r>
              <a:rPr lang="en-US" sz="2000" b="1">
                <a:solidFill>
                  <a:schemeClr val="dk1"/>
                </a:solidFill>
              </a:rPr>
              <a:t>El plan de Nueva Jersey (introducido por William Paterson) quería que el poder legislativo tuviera una casa. Cada estado tendría sólo un voto.</a:t>
            </a:r>
          </a:p>
        </p:txBody>
      </p:sp>
      <p:pic>
        <p:nvPicPr>
          <p:cNvPr id="168" name="Shape 168"/>
          <p:cNvPicPr preferRelativeResize="0"/>
          <p:nvPr/>
        </p:nvPicPr>
        <p:blipFill rotWithShape="1">
          <a:blip r:embed="rId3">
            <a:alphaModFix/>
          </a:blip>
          <a:srcRect/>
          <a:stretch/>
        </p:blipFill>
        <p:spPr>
          <a:xfrm>
            <a:off x="7353300" y="730250"/>
            <a:ext cx="1441449" cy="1820861"/>
          </a:xfrm>
          <a:prstGeom prst="rect">
            <a:avLst/>
          </a:prstGeom>
          <a:noFill/>
          <a:ln>
            <a:noFill/>
          </a:ln>
        </p:spPr>
      </p:pic>
      <p:grpSp>
        <p:nvGrpSpPr>
          <p:cNvPr id="169" name="Shape 169"/>
          <p:cNvGrpSpPr/>
          <p:nvPr/>
        </p:nvGrpSpPr>
        <p:grpSpPr>
          <a:xfrm>
            <a:off x="6424611" y="5183186"/>
            <a:ext cx="2200275" cy="831850"/>
            <a:chOff x="0" y="0"/>
            <a:chExt cx="2147483647" cy="2147483647"/>
          </a:xfrm>
        </p:grpSpPr>
        <p:pic>
          <p:nvPicPr>
            <p:cNvPr id="170" name="Shape 170"/>
            <p:cNvPicPr preferRelativeResize="0"/>
            <p:nvPr/>
          </p:nvPicPr>
          <p:blipFill rotWithShape="1">
            <a:blip r:embed="rId4">
              <a:alphaModFix/>
            </a:blip>
            <a:srcRect/>
            <a:stretch/>
          </p:blipFill>
          <p:spPr>
            <a:xfrm>
              <a:off x="0" y="0"/>
              <a:ext cx="2147483647" cy="2147483647"/>
            </a:xfrm>
            <a:prstGeom prst="rect">
              <a:avLst/>
            </a:prstGeom>
            <a:noFill/>
            <a:ln>
              <a:noFill/>
            </a:ln>
          </p:spPr>
        </p:pic>
        <p:sp>
          <p:nvSpPr>
            <p:cNvPr id="171" name="Shape 171"/>
            <p:cNvSpPr txBox="1"/>
            <p:nvPr/>
          </p:nvSpPr>
          <p:spPr>
            <a:xfrm>
              <a:off x="1315702778" y="1073741612"/>
              <a:ext cx="520577954" cy="630041281"/>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72" name="Shape 172"/>
            <p:cNvSpPr txBox="1"/>
            <p:nvPr/>
          </p:nvSpPr>
          <p:spPr>
            <a:xfrm>
              <a:off x="1149252596" y="881161763"/>
              <a:ext cx="241961385" cy="630041281"/>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grpSp>
      <p:pic>
        <p:nvPicPr>
          <p:cNvPr id="173" name="Shape 173"/>
          <p:cNvPicPr preferRelativeResize="0"/>
          <p:nvPr/>
        </p:nvPicPr>
        <p:blipFill rotWithShape="1">
          <a:blip r:embed="rId4">
            <a:alphaModFix/>
          </a:blip>
          <a:srcRect/>
          <a:stretch/>
        </p:blipFill>
        <p:spPr>
          <a:xfrm>
            <a:off x="327025" y="3581400"/>
            <a:ext cx="2339975" cy="88423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261900" y="493300"/>
            <a:ext cx="8620200" cy="5581200"/>
          </a:xfrm>
          <a:prstGeom prst="rect">
            <a:avLst/>
          </a:prstGeom>
          <a:noFill/>
          <a:ln>
            <a:noFill/>
          </a:ln>
        </p:spPr>
        <p:txBody>
          <a:bodyPr lIns="91425" tIns="45700" rIns="91425" bIns="45700" anchor="t" anchorCtr="0">
            <a:noAutofit/>
          </a:bodyPr>
          <a:lstStyle/>
          <a:p>
            <a:pPr lvl="0">
              <a:spcBef>
                <a:spcPts val="0"/>
              </a:spcBef>
              <a:buClr>
                <a:schemeClr val="dk1"/>
              </a:buClr>
              <a:buSzPct val="50000"/>
              <a:buFont typeface="Arial"/>
              <a:buNone/>
            </a:pPr>
            <a:r>
              <a:rPr lang="en-US" sz="2200" b="1">
                <a:solidFill>
                  <a:srgbClr val="0000FF"/>
                </a:solidFill>
                <a:latin typeface="Times New Roman"/>
                <a:ea typeface="Times New Roman"/>
                <a:cs typeface="Times New Roman"/>
                <a:sym typeface="Times New Roman"/>
              </a:rPr>
              <a:t>El Gran Compromiso</a:t>
            </a:r>
          </a:p>
          <a:p>
            <a:pPr lvl="0">
              <a:spcBef>
                <a:spcPts val="0"/>
              </a:spcBef>
              <a:buClr>
                <a:schemeClr val="dk1"/>
              </a:buClr>
              <a:buSzPct val="50000"/>
              <a:buFont typeface="Arial"/>
              <a:buNone/>
            </a:pPr>
            <a:r>
              <a:rPr lang="en-US" sz="2200" b="1">
                <a:solidFill>
                  <a:srgbClr val="000000"/>
                </a:solidFill>
                <a:latin typeface="Times New Roman"/>
                <a:ea typeface="Times New Roman"/>
                <a:cs typeface="Times New Roman"/>
                <a:sym typeface="Times New Roman"/>
              </a:rPr>
              <a:t>58. El Gran Compromiso fue presentado a la convención por Roger Sherman, un delegado de Connecticut, el 29 de junio de 1787. 59. Este plan combinó piezas del Plan de Virginia y el Plan de Nueva Jersey. 60. Pidió dos cámaras del Poder Legislativo, al igual que el Plan Virginia. 61. Sin embargo, el tamaño de ambas cámaras se decidió por población, como el Plan de Virginia pidió, no se instituyó. 62. En cambio, el Gran Compromiso exigía una cámara en la que su tamaño se basara en la población y una cámara que tenía un número fijo de representantes por estado, independientemente de la población. 63. Se realizará un censo cada diez años para determinar el número de escaños en la cámara de base poblacional. 64. Dos asientos fueron dados en la cámara fija a cada estado. 65. Este plan incluiría también las tres ramas de gobierno (ejecutivas, judiciales y legislativas) que se exigían tanto en el Plan de Virginia como en el Plan de Nueva Jersey. 66. El Gran Compromiso fue aprobado por una votación el 16 de julio de 1787.</a:t>
            </a:r>
          </a:p>
          <a:p>
            <a:pPr lvl="0" rtl="0">
              <a:spcBef>
                <a:spcPts val="0"/>
              </a:spcBef>
              <a:buNone/>
            </a:pPr>
            <a:endParaRPr sz="2200" b="1">
              <a:solidFill>
                <a:srgbClr val="0000FF"/>
              </a:solidFill>
              <a:latin typeface="Times New Roman"/>
              <a:ea typeface="Times New Roman"/>
              <a:cs typeface="Times New Roman"/>
              <a:sym typeface="Times New Roman"/>
            </a:endParaRPr>
          </a:p>
        </p:txBody>
      </p:sp>
      <p:sp>
        <p:nvSpPr>
          <p:cNvPr id="179" name="Shape 179"/>
          <p:cNvSpPr txBox="1"/>
          <p:nvPr/>
        </p:nvSpPr>
        <p:spPr>
          <a:xfrm>
            <a:off x="134475" y="6170550"/>
            <a:ext cx="8932800" cy="646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a:solidFill>
                  <a:srgbClr val="FF0000"/>
                </a:solidFill>
              </a:rPr>
              <a:t>COMPROMISO - para resolver las diferencias por cada lado hacer concesiones (dar en un poco) para llegar a una solución que resuelva el problema.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p:nvPr/>
        </p:nvSpPr>
        <p:spPr>
          <a:xfrm>
            <a:off x="461962" y="1143000"/>
            <a:ext cx="7239000" cy="10160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c.   </a:t>
            </a:r>
            <a:r>
              <a:rPr lang="en-US" sz="2000" b="1">
                <a:solidFill>
                  <a:schemeClr val="dk1"/>
                </a:solidFill>
              </a:rPr>
              <a:t>El Gran Compromiso (propuesto por Roger Sherman) tomó un poco de ambos planes y acordó establecer la legislatura con dos casas.</a:t>
            </a:r>
            <a:r>
              <a:rPr lang="en-US" sz="2000" b="1" i="0" u="none">
                <a:solidFill>
                  <a:schemeClr val="dk1"/>
                </a:solidFill>
                <a:latin typeface="Arial"/>
                <a:ea typeface="Arial"/>
                <a:cs typeface="Arial"/>
                <a:sym typeface="Arial"/>
              </a:rPr>
              <a:t> </a:t>
            </a:r>
          </a:p>
        </p:txBody>
      </p:sp>
      <p:sp>
        <p:nvSpPr>
          <p:cNvPr id="185" name="Shape 185"/>
          <p:cNvSpPr txBox="1"/>
          <p:nvPr/>
        </p:nvSpPr>
        <p:spPr>
          <a:xfrm>
            <a:off x="838200" y="4675187"/>
            <a:ext cx="4141787" cy="1323975"/>
          </a:xfrm>
          <a:prstGeom prst="rect">
            <a:avLst/>
          </a:prstGeom>
          <a:noFill/>
          <a:ln>
            <a:noFill/>
          </a:ln>
        </p:spPr>
        <p:txBody>
          <a:bodyPr lIns="91425" tIns="45700" rIns="91425" bIns="45700" anchor="t" anchorCtr="0">
            <a:noAutofit/>
          </a:bodyPr>
          <a:lstStyle/>
          <a:p>
            <a:pPr marL="22225" marR="0" lvl="0" indent="-22225" algn="l" rtl="0">
              <a:lnSpc>
                <a:spcPct val="100000"/>
              </a:lnSpc>
              <a:spcBef>
                <a:spcPts val="0"/>
              </a:spcBef>
              <a:spcAft>
                <a:spcPts val="0"/>
              </a:spcAft>
              <a:buClr>
                <a:schemeClr val="dk1"/>
              </a:buClr>
              <a:buSzPct val="25000"/>
              <a:buFont typeface="Arial"/>
              <a:buNone/>
            </a:pPr>
            <a:r>
              <a:rPr lang="en-US" sz="2000" b="1">
                <a:solidFill>
                  <a:schemeClr val="dk1"/>
                </a:solidFill>
              </a:rPr>
              <a:t>El Senado se basaría en la </a:t>
            </a:r>
            <a:r>
              <a:rPr lang="en-US" sz="2000" b="1">
                <a:solidFill>
                  <a:srgbClr val="4A86E8"/>
                </a:solidFill>
              </a:rPr>
              <a:t>igualdad</a:t>
            </a:r>
            <a:r>
              <a:rPr lang="en-US" sz="2000" b="1">
                <a:solidFill>
                  <a:schemeClr val="dk1"/>
                </a:solidFill>
              </a:rPr>
              <a:t>. Cada estado, no importa cuán pequeño o grande tendría dos senadores.</a:t>
            </a:r>
          </a:p>
        </p:txBody>
      </p:sp>
      <p:sp>
        <p:nvSpPr>
          <p:cNvPr id="186" name="Shape 186"/>
          <p:cNvSpPr txBox="1"/>
          <p:nvPr/>
        </p:nvSpPr>
        <p:spPr>
          <a:xfrm>
            <a:off x="5637212" y="2598736"/>
            <a:ext cx="3184524" cy="2738437"/>
          </a:xfrm>
          <a:prstGeom prst="rect">
            <a:avLst/>
          </a:prstGeom>
          <a:noFill/>
          <a:ln>
            <a:noFill/>
          </a:ln>
        </p:spPr>
        <p:txBody>
          <a:bodyPr lIns="91425" tIns="45700" rIns="91425" bIns="45700" anchor="t" anchorCtr="0">
            <a:noAutofit/>
          </a:bodyPr>
          <a:lstStyle/>
          <a:p>
            <a:pPr marL="22225" marR="0" lvl="0" indent="-22225" algn="ctr" rtl="0">
              <a:lnSpc>
                <a:spcPct val="100000"/>
              </a:lnSpc>
              <a:spcBef>
                <a:spcPts val="0"/>
              </a:spcBef>
              <a:spcAft>
                <a:spcPts val="0"/>
              </a:spcAft>
              <a:buClr>
                <a:schemeClr val="dk1"/>
              </a:buClr>
              <a:buSzPct val="25000"/>
              <a:buFont typeface="Arial"/>
              <a:buNone/>
            </a:pPr>
            <a:r>
              <a:rPr lang="en-US" sz="2000" b="1">
                <a:solidFill>
                  <a:schemeClr val="dk1"/>
                </a:solidFill>
              </a:rPr>
              <a:t>La Cámara de Representantes se basaría en la </a:t>
            </a:r>
            <a:r>
              <a:rPr lang="en-US" sz="2000" b="1">
                <a:solidFill>
                  <a:srgbClr val="4A86E8"/>
                </a:solidFill>
              </a:rPr>
              <a:t>población</a:t>
            </a:r>
            <a:r>
              <a:rPr lang="en-US" sz="2000" b="1">
                <a:solidFill>
                  <a:schemeClr val="dk1"/>
                </a:solidFill>
              </a:rPr>
              <a:t>. Cada estado tendría un representante por cada 650,000 personas que viven en el estado. Originalmente uno por cada 40.000.</a:t>
            </a:r>
          </a:p>
        </p:txBody>
      </p:sp>
      <p:sp>
        <p:nvSpPr>
          <p:cNvPr id="187" name="Shape 187"/>
          <p:cNvSpPr txBox="1"/>
          <p:nvPr/>
        </p:nvSpPr>
        <p:spPr>
          <a:xfrm>
            <a:off x="430212" y="228600"/>
            <a:ext cx="8229600" cy="685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2"/>
              </a:buClr>
              <a:buSzPct val="25000"/>
              <a:buFont typeface="Garamond"/>
              <a:buNone/>
            </a:pPr>
            <a:r>
              <a:rPr lang="en-US" sz="4200" b="1">
                <a:solidFill>
                  <a:schemeClr val="dk2"/>
                </a:solidFill>
                <a:latin typeface="Garamond"/>
                <a:ea typeface="Garamond"/>
                <a:cs typeface="Garamond"/>
                <a:sym typeface="Garamond"/>
              </a:rPr>
              <a:t>El Gran Compromiso</a:t>
            </a:r>
          </a:p>
        </p:txBody>
      </p:sp>
      <p:pic>
        <p:nvPicPr>
          <p:cNvPr id="188" name="Shape 188"/>
          <p:cNvPicPr preferRelativeResize="0"/>
          <p:nvPr/>
        </p:nvPicPr>
        <p:blipFill rotWithShape="1">
          <a:blip r:embed="rId3">
            <a:alphaModFix/>
          </a:blip>
          <a:srcRect/>
          <a:stretch/>
        </p:blipFill>
        <p:spPr>
          <a:xfrm>
            <a:off x="430212" y="2362200"/>
            <a:ext cx="5206999" cy="1968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345300" y="439850"/>
            <a:ext cx="2484600" cy="9039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262626"/>
              </a:buClr>
              <a:buSzPct val="25000"/>
              <a:buFont typeface="Impact"/>
              <a:buNone/>
            </a:pPr>
            <a:r>
              <a:rPr lang="en-US" sz="4900" b="1"/>
              <a:t>Cierre</a:t>
            </a:r>
          </a:p>
        </p:txBody>
      </p:sp>
      <p:sp>
        <p:nvSpPr>
          <p:cNvPr id="194" name="Shape 194"/>
          <p:cNvSpPr txBox="1">
            <a:spLocks noGrp="1"/>
          </p:cNvSpPr>
          <p:nvPr>
            <p:ph type="body" idx="1"/>
          </p:nvPr>
        </p:nvSpPr>
        <p:spPr>
          <a:xfrm>
            <a:off x="457200" y="1343750"/>
            <a:ext cx="8229600" cy="4495800"/>
          </a:xfrm>
          <a:prstGeom prst="rect">
            <a:avLst/>
          </a:prstGeom>
          <a:noFill/>
          <a:ln>
            <a:noFill/>
          </a:ln>
        </p:spPr>
        <p:txBody>
          <a:bodyPr lIns="91425" tIns="45700" rIns="91425" bIns="45700" anchor="t" anchorCtr="0">
            <a:noAutofit/>
          </a:bodyPr>
          <a:lstStyle/>
          <a:p>
            <a:pPr marL="0" marR="0" lvl="0" indent="-69850" algn="l" rtl="0">
              <a:lnSpc>
                <a:spcPct val="90000"/>
              </a:lnSpc>
              <a:spcBef>
                <a:spcPts val="560"/>
              </a:spcBef>
              <a:spcAft>
                <a:spcPts val="0"/>
              </a:spcAft>
              <a:buClr>
                <a:schemeClr val="dk1"/>
              </a:buClr>
              <a:buSzPct val="36666"/>
              <a:buFont typeface="Arial"/>
              <a:buNone/>
            </a:pPr>
            <a:r>
              <a:rPr lang="en-US" sz="3000" b="1">
                <a:solidFill>
                  <a:srgbClr val="000000"/>
                </a:solidFill>
              </a:rPr>
              <a:t>¿Cuál fue el mayor argumento entre los planes de Virginia y New Jersey?</a:t>
            </a:r>
          </a:p>
          <a:p>
            <a:pPr marL="0" marR="0" lvl="0" indent="-69850" algn="l" rtl="0">
              <a:lnSpc>
                <a:spcPct val="90000"/>
              </a:lnSpc>
              <a:spcBef>
                <a:spcPts val="560"/>
              </a:spcBef>
              <a:spcAft>
                <a:spcPts val="0"/>
              </a:spcAft>
              <a:buClr>
                <a:schemeClr val="dk1"/>
              </a:buClr>
              <a:buSzPct val="36666"/>
              <a:buFont typeface="Arial"/>
              <a:buNone/>
            </a:pPr>
            <a:endParaRPr sz="3000" b="1">
              <a:solidFill>
                <a:srgbClr val="000000"/>
              </a:solidFill>
            </a:endParaRPr>
          </a:p>
          <a:p>
            <a:pPr marL="0" marR="0" lvl="0" indent="-69850" algn="l" rtl="0">
              <a:lnSpc>
                <a:spcPct val="90000"/>
              </a:lnSpc>
              <a:spcBef>
                <a:spcPts val="560"/>
              </a:spcBef>
              <a:spcAft>
                <a:spcPts val="0"/>
              </a:spcAft>
              <a:buClr>
                <a:schemeClr val="dk1"/>
              </a:buClr>
              <a:buSzPct val="36666"/>
              <a:buFont typeface="Arial"/>
              <a:buNone/>
            </a:pPr>
            <a:r>
              <a:rPr lang="en-US" sz="3000" b="1">
                <a:solidFill>
                  <a:srgbClr val="000000"/>
                </a:solidFill>
              </a:rPr>
              <a:t>¿Cómo los delegados resolvieron sus desacuerdos sobre cómo se debería establecer el Congreso?</a:t>
            </a:r>
          </a:p>
          <a:p>
            <a:pPr marL="0" marR="0" lvl="0" indent="0" algn="l" rtl="0">
              <a:lnSpc>
                <a:spcPct val="90000"/>
              </a:lnSpc>
              <a:spcBef>
                <a:spcPts val="560"/>
              </a:spcBef>
              <a:spcAft>
                <a:spcPts val="0"/>
              </a:spcAft>
              <a:buNone/>
            </a:pPr>
            <a:endParaRPr sz="3000" b="1">
              <a:solidFill>
                <a:srgbClr val="000000"/>
              </a:solidFill>
            </a:endParaRPr>
          </a:p>
        </p:txBody>
      </p:sp>
    </p:spTree>
  </p:cSld>
  <p:clrMapOvr>
    <a:masterClrMapping/>
  </p:clrMapOvr>
  <p:transition spd="slow">
    <p:fade/>
  </p:transition>
</p:sld>
</file>

<file path=ppt/theme/theme1.xml><?xml version="1.0" encoding="utf-8"?>
<a:theme xmlns:a="http://schemas.openxmlformats.org/drawingml/2006/main"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1419</Words>
  <Application>Microsoft Office PowerPoint</Application>
  <PresentationFormat>On-screen Show (4:3)</PresentationFormat>
  <Paragraphs>63</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Times New Roman</vt:lpstr>
      <vt:lpstr>Verdana</vt:lpstr>
      <vt:lpstr>Arial</vt:lpstr>
      <vt:lpstr>Impact</vt:lpstr>
      <vt:lpstr>Garamond</vt:lpstr>
      <vt:lpstr>Calibri</vt:lpstr>
      <vt:lpstr>1_NewsPrint</vt:lpstr>
      <vt:lpstr>NewsPrint</vt:lpstr>
      <vt:lpstr>PowerPoint Presentation</vt:lpstr>
      <vt:lpstr>Objetivo: Evaluar los principales debates sobre la representación que se produjeron al redactar la Constitución.</vt:lpstr>
      <vt:lpstr>PowerPoint Presentation</vt:lpstr>
      <vt:lpstr>PowerPoint Presentation</vt:lpstr>
      <vt:lpstr>PowerPoint Presentation</vt:lpstr>
      <vt:lpstr>Se decidió que las reuniones durante la Convención Constitucional serían mantenidas en secreto para que los delegados pudieran sentirse libres de expresar su opinión sin temor a interferencias externas.</vt:lpstr>
      <vt:lpstr>Pasos: Lee el texto. Enumere los hechos claves sobre cada plan en el organizador gráfico. Resaltar las similitudes entre los planes.</vt:lpstr>
      <vt:lpstr>El plan de Virginia 39. El plan de Virginia fue escrito por James Madison. 40. Se escribió para sustituir los Artículos de la Confederación en lugar de revisarlos. 41. Propuso tres ramas del gobierno (ejecutivo, judicial y legislativo) con un sistema de "controles y equilibrios" para prevenir abusos de poder. 42. Madison creía que, aunque era necesario un gobierno central más fuerte para defenderse de los invasores extranjeros y controlar el poder de los estados, también era importante asegurarse de que ninguna entidad gubernamental tuviera jamás demasiados poderes. 43. Edmund Randolph presentó el plan a la Convención el 29 de mayo de 1787. 44. En el Plan de Virginia, el Poder Judicial tendría el poder de derogar las leyes que se consideraban inconstitucionales, usar las fuerzas armadas para hacer cumplir las leyes y regular las leyes interestatales comercio. 45. El poder legislativo tendría dos cámaras diferentes. 46. ​​Una cámara tendría funcionarios electos durante tres años, mientras que la otra cámara tendría funcionarios electos durante siete años. 47. Ambas cámaras utilizarían a la población del Estado para determinar la cantidad de escaños en cada cámara. 48. Estados más grandes, como Virginia, apoyaron firmemente este plan. 49. Los estados más pequeños, como Nueva Jersey, no apoyaron este plan y en su lugar crearon su propio plan.</vt:lpstr>
      <vt:lpstr>El Plan de Nueva Jersey 50. El Plan de Nueva Jersey fue presentado por William Patterson a la convención el 15 de junio de 1787. 51. También propuso tres ramas del gobierno (ejecutivo, judicial y legislativo). 52. Sin embargo, la diferencia radica en el poder legislativo. 53. En este plan, el Poder Legislativo consistiría en una sola cámara donde cada estado estuviera representado por igual. 54. También incluido en este plan, el Poder Legislativo elegiría a los funcionarios para servir en el Poder Ejecutivo. 55. Los funcionarios del Poder Ejecutivo seleccionarían a los magistrados de la Corte Suprema, que están en el Poder Judicial. 56. Este plan también establecía que el gobierno nacional podía cobrar impuestos y regular el comercio. 57. La ley federal anularía la ley estatal. </vt:lpstr>
      <vt:lpstr>PowerPoint Presentation</vt:lpstr>
      <vt:lpstr>El Gran Compromiso 58. El Gran Compromiso fue presentado a la convención por Roger Sherman, un delegado de Connecticut, el 29 de junio de 1787. 59. Este plan combinó piezas del Plan de Virginia y el Plan de Nueva Jersey. 60. Pidió dos cámaras del Poder Legislativo, al igual que el Plan Virginia. 61. Sin embargo, el tamaño de ambas cámaras se decidió por población, como el Plan de Virginia pidió, no se instituyó. 62. En cambio, el Gran Compromiso exigía una cámara en la que su tamaño se basara en la población y una cámara que tenía un número fijo de representantes por estado, independientemente de la población. 63. Se realizará un censo cada diez años para determinar el número de escaños en la cámara de base poblacional. 64. Dos asientos fueron dados en la cámara fija a cada estado. 65. Este plan incluiría también las tres ramas de gobierno (ejecutivas, judiciales y legislativas) que se exigían tanto en el Plan de Virginia como en el Plan de Nueva Jersey. 66. El Gran Compromiso fue aprobado por una votación el 16 de julio de 1787. </vt:lpstr>
      <vt:lpstr>PowerPoint Presentation</vt:lpstr>
      <vt:lpstr>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Terrilyn</dc:creator>
  <cp:lastModifiedBy>Microsoft account</cp:lastModifiedBy>
  <cp:revision>1</cp:revision>
  <dcterms:modified xsi:type="dcterms:W3CDTF">2016-11-26T23:44:44Z</dcterms:modified>
</cp:coreProperties>
</file>